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53"/>
  </p:notesMasterIdLst>
  <p:handoutMasterIdLst>
    <p:handoutMasterId r:id="rId54"/>
  </p:handoutMasterIdLst>
  <p:sldIdLst>
    <p:sldId id="256" r:id="rId2"/>
    <p:sldId id="371" r:id="rId3"/>
    <p:sldId id="388" r:id="rId4"/>
    <p:sldId id="325" r:id="rId5"/>
    <p:sldId id="389" r:id="rId6"/>
    <p:sldId id="326" r:id="rId7"/>
    <p:sldId id="328" r:id="rId8"/>
    <p:sldId id="378" r:id="rId9"/>
    <p:sldId id="331" r:id="rId10"/>
    <p:sldId id="332" r:id="rId11"/>
    <p:sldId id="333" r:id="rId12"/>
    <p:sldId id="334" r:id="rId13"/>
    <p:sldId id="387" r:id="rId14"/>
    <p:sldId id="336" r:id="rId15"/>
    <p:sldId id="338" r:id="rId16"/>
    <p:sldId id="341" r:id="rId17"/>
    <p:sldId id="340" r:id="rId18"/>
    <p:sldId id="342" r:id="rId19"/>
    <p:sldId id="343" r:id="rId20"/>
    <p:sldId id="390" r:id="rId21"/>
    <p:sldId id="344" r:id="rId22"/>
    <p:sldId id="345" r:id="rId23"/>
    <p:sldId id="346" r:id="rId24"/>
    <p:sldId id="347" r:id="rId25"/>
    <p:sldId id="375" r:id="rId26"/>
    <p:sldId id="349" r:id="rId27"/>
    <p:sldId id="350" r:id="rId28"/>
    <p:sldId id="351" r:id="rId29"/>
    <p:sldId id="352" r:id="rId30"/>
    <p:sldId id="353" r:id="rId31"/>
    <p:sldId id="354" r:id="rId32"/>
    <p:sldId id="355" r:id="rId33"/>
    <p:sldId id="356" r:id="rId34"/>
    <p:sldId id="357" r:id="rId35"/>
    <p:sldId id="358" r:id="rId36"/>
    <p:sldId id="359" r:id="rId37"/>
    <p:sldId id="360" r:id="rId38"/>
    <p:sldId id="361" r:id="rId39"/>
    <p:sldId id="362" r:id="rId40"/>
    <p:sldId id="363" r:id="rId41"/>
    <p:sldId id="364" r:id="rId42"/>
    <p:sldId id="365" r:id="rId43"/>
    <p:sldId id="366" r:id="rId44"/>
    <p:sldId id="367" r:id="rId45"/>
    <p:sldId id="368" r:id="rId46"/>
    <p:sldId id="384" r:id="rId47"/>
    <p:sldId id="383" r:id="rId48"/>
    <p:sldId id="385" r:id="rId49"/>
    <p:sldId id="386" r:id="rId50"/>
    <p:sldId id="369" r:id="rId51"/>
    <p:sldId id="370" r:id="rId52"/>
  </p:sldIdLst>
  <p:sldSz cx="9144000" cy="6858000" type="screen4x3"/>
  <p:notesSz cx="9601200" cy="7315200"/>
  <p:defaultTextStyle>
    <a:defPPr>
      <a:defRPr lang="el-G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296">
          <p15:clr>
            <a:srgbClr val="A4A3A4"/>
          </p15:clr>
        </p15:guide>
        <p15:guide id="2" pos="437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hiddenSlides="1" frameSlides="1"/>
  <p:clrMru>
    <a:srgbClr val="000000"/>
    <a:srgbClr val="FF0000"/>
    <a:srgbClr val="3366FF"/>
    <a:srgbClr val="0000CC"/>
    <a:srgbClr val="E1F4FF"/>
    <a:srgbClr val="5F5F5F"/>
    <a:srgbClr val="00FF99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84"/>
    <p:restoredTop sz="93786"/>
  </p:normalViewPr>
  <p:slideViewPr>
    <p:cSldViewPr showGuides="1">
      <p:cViewPr>
        <p:scale>
          <a:sx n="99" d="100"/>
          <a:sy n="99" d="100"/>
        </p:scale>
        <p:origin x="616" y="368"/>
      </p:cViewPr>
      <p:guideLst>
        <p:guide orient="horz" pos="2296"/>
        <p:guide pos="437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12720"/>
    </p:cViewPr>
  </p:sorterViewPr>
  <p:notesViewPr>
    <p:cSldViewPr showGuides="1">
      <p:cViewPr varScale="1">
        <p:scale>
          <a:sx n="58" d="100"/>
          <a:sy n="58" d="100"/>
        </p:scale>
        <p:origin x="-852" y="-96"/>
      </p:cViewPr>
      <p:guideLst>
        <p:guide orient="horz" pos="2304"/>
        <p:guide pos="30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270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270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270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58E0DF0-3ED3-5E4D-AA6C-471213514A64}" type="slidenum">
              <a:rPr lang="en-US">
                <a:latin typeface="Calibri"/>
              </a:rPr>
              <a:pPr>
                <a:defRPr/>
              </a:pPr>
              <a:t>‹#›</a:t>
            </a:fld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91862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Calibri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alibri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l-GR" noProof="0" dirty="0"/>
              <a:t>Click to edit Master text styles</a:t>
            </a:r>
          </a:p>
          <a:p>
            <a:pPr lvl="1"/>
            <a:r>
              <a:rPr lang="el-GR" noProof="0" dirty="0"/>
              <a:t>Second level</a:t>
            </a:r>
          </a:p>
          <a:p>
            <a:pPr lvl="2"/>
            <a:r>
              <a:rPr lang="el-GR" noProof="0" dirty="0"/>
              <a:t>Third level</a:t>
            </a:r>
          </a:p>
          <a:p>
            <a:pPr lvl="3"/>
            <a:r>
              <a:rPr lang="el-GR" noProof="0" dirty="0"/>
              <a:t>Fourth level</a:t>
            </a:r>
          </a:p>
          <a:p>
            <a:pPr lvl="4"/>
            <a:r>
              <a:rPr lang="el-GR" noProof="0" dirty="0"/>
              <a:t>Fifth level</a:t>
            </a:r>
          </a:p>
        </p:txBody>
      </p:sp>
      <p:sp>
        <p:nvSpPr>
          <p:cNvPr id="399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Calibri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99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alibri"/>
              </a:defRPr>
            </a:lvl1pPr>
          </a:lstStyle>
          <a:p>
            <a:pPr>
              <a:defRPr/>
            </a:pPr>
            <a:fld id="{D0E39A8F-8282-014B-89D7-14DC77A1C5EE}" type="slidenum">
              <a:rPr lang="el-GR" smtClean="0"/>
              <a:pPr>
                <a:defRPr/>
              </a:pPr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7975522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57C28C7-3460-A34A-AD41-786002934CD0}" type="slidenum">
              <a:rPr lang="el-GR" sz="1300">
                <a:latin typeface="Calibri"/>
              </a:rPr>
              <a:pPr eaLnBrk="1" hangingPunct="1"/>
              <a:t>1</a:t>
            </a:fld>
            <a:endParaRPr lang="el-GR" sz="1300" dirty="0">
              <a:latin typeface="Calibri"/>
            </a:endParaRPr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C879000-34B8-EE42-A072-C39B4CD5EE55}" type="slidenum">
              <a:rPr lang="el-GR" sz="1300">
                <a:latin typeface="Calibri"/>
              </a:rPr>
              <a:pPr eaLnBrk="1" hangingPunct="1"/>
              <a:t>12</a:t>
            </a:fld>
            <a:endParaRPr lang="el-GR" sz="1300">
              <a:latin typeface="Calibri"/>
            </a:endParaRPr>
          </a:p>
        </p:txBody>
      </p:sp>
      <p:sp>
        <p:nvSpPr>
          <p:cNvPr id="156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2C64A51-81D9-2249-8148-6F7DD2307BEA}" type="slidenum">
              <a:rPr lang="el-GR" sz="1300">
                <a:latin typeface="Calibri"/>
              </a:rPr>
              <a:pPr eaLnBrk="1" hangingPunct="1"/>
              <a:t>13</a:t>
            </a:fld>
            <a:endParaRPr lang="el-GR" sz="1300">
              <a:latin typeface="Calibri"/>
            </a:endParaRPr>
          </a:p>
        </p:txBody>
      </p:sp>
      <p:sp>
        <p:nvSpPr>
          <p:cNvPr id="158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8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3674401-B5B6-2541-97D1-7CDF74828C1C}" type="slidenum">
              <a:rPr lang="el-GR" sz="1300">
                <a:latin typeface="Calibri"/>
              </a:rPr>
              <a:pPr eaLnBrk="1" hangingPunct="1"/>
              <a:t>14</a:t>
            </a:fld>
            <a:endParaRPr lang="el-GR" sz="1300">
              <a:latin typeface="Calibri"/>
            </a:endParaRPr>
          </a:p>
        </p:txBody>
      </p:sp>
      <p:sp>
        <p:nvSpPr>
          <p:cNvPr id="160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0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DAAE023-EEF9-1846-B705-E7339F12B505}" type="slidenum">
              <a:rPr lang="el-GR" sz="1300">
                <a:latin typeface="Calibri"/>
              </a:rPr>
              <a:pPr eaLnBrk="1" hangingPunct="1"/>
              <a:t>15</a:t>
            </a:fld>
            <a:endParaRPr lang="el-GR" sz="1300">
              <a:latin typeface="Calibri"/>
            </a:endParaRPr>
          </a:p>
        </p:txBody>
      </p:sp>
      <p:sp>
        <p:nvSpPr>
          <p:cNvPr id="162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1A5CA43-F0A7-454D-BB11-F140CB8A6B09}" type="slidenum">
              <a:rPr lang="el-GR" sz="1300">
                <a:latin typeface="Calibri"/>
              </a:rPr>
              <a:pPr eaLnBrk="1" hangingPunct="1"/>
              <a:t>16</a:t>
            </a:fld>
            <a:endParaRPr lang="el-GR" sz="1300">
              <a:latin typeface="Calibri"/>
            </a:endParaRPr>
          </a:p>
        </p:txBody>
      </p:sp>
      <p:sp>
        <p:nvSpPr>
          <p:cNvPr id="164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4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0879A5B-F38D-D842-987E-AAC1D26E1B22}" type="slidenum">
              <a:rPr lang="el-GR" sz="1300">
                <a:latin typeface="Calibri"/>
              </a:rPr>
              <a:pPr eaLnBrk="1" hangingPunct="1"/>
              <a:t>17</a:t>
            </a:fld>
            <a:endParaRPr lang="el-GR" sz="1300">
              <a:latin typeface="Calibri"/>
            </a:endParaRPr>
          </a:p>
        </p:txBody>
      </p:sp>
      <p:sp>
        <p:nvSpPr>
          <p:cNvPr id="166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69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9D41A4A-3958-294F-BA15-E91322EDA994}" type="slidenum">
              <a:rPr lang="el-GR" sz="1300">
                <a:latin typeface="Calibri"/>
              </a:rPr>
              <a:pPr eaLnBrk="1" hangingPunct="1"/>
              <a:t>18</a:t>
            </a:fld>
            <a:endParaRPr lang="el-GR" sz="1300">
              <a:latin typeface="Calibri"/>
            </a:endParaRPr>
          </a:p>
        </p:txBody>
      </p:sp>
      <p:sp>
        <p:nvSpPr>
          <p:cNvPr id="168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89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DD955FB-2E0F-494C-80A1-9FA2234727D2}" type="slidenum">
              <a:rPr lang="el-GR" sz="1300">
                <a:latin typeface="Calibri"/>
              </a:rPr>
              <a:pPr eaLnBrk="1" hangingPunct="1"/>
              <a:t>19</a:t>
            </a:fld>
            <a:endParaRPr lang="el-GR" sz="1300">
              <a:latin typeface="Calibri"/>
            </a:endParaRPr>
          </a:p>
        </p:txBody>
      </p:sp>
      <p:sp>
        <p:nvSpPr>
          <p:cNvPr id="171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10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5C13B00-0275-8D45-849E-352ABAFE8B12}" type="slidenum">
              <a:rPr lang="el-GR" sz="1300">
                <a:latin typeface="Calibri"/>
              </a:rPr>
              <a:pPr eaLnBrk="1" hangingPunct="1"/>
              <a:t>21</a:t>
            </a:fld>
            <a:endParaRPr lang="el-GR" sz="1300">
              <a:latin typeface="Calibri"/>
            </a:endParaRPr>
          </a:p>
        </p:txBody>
      </p:sp>
      <p:sp>
        <p:nvSpPr>
          <p:cNvPr id="173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3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DC6C9DB-49B9-6444-9778-25FD6B1B2642}" type="slidenum">
              <a:rPr lang="el-GR" sz="1300">
                <a:latin typeface="Calibri"/>
              </a:rPr>
              <a:pPr eaLnBrk="1" hangingPunct="1"/>
              <a:t>22</a:t>
            </a:fld>
            <a:endParaRPr lang="el-GR" sz="1300">
              <a:latin typeface="Calibri"/>
            </a:endParaRPr>
          </a:p>
        </p:txBody>
      </p:sp>
      <p:sp>
        <p:nvSpPr>
          <p:cNvPr id="175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51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E89AC60-964E-5046-9463-AC2A234ED9F2}" type="slidenum">
              <a:rPr lang="el-GR" sz="1300">
                <a:latin typeface="Calibri"/>
              </a:rPr>
              <a:pPr eaLnBrk="1" hangingPunct="1"/>
              <a:t>2</a:t>
            </a:fld>
            <a:endParaRPr lang="el-GR" sz="1300" dirty="0">
              <a:latin typeface="Calibri"/>
            </a:endParaRPr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B3BB1F9-C4CC-C046-A577-492755B6BB68}" type="slidenum">
              <a:rPr lang="el-GR" sz="1300">
                <a:latin typeface="Calibri"/>
              </a:rPr>
              <a:pPr eaLnBrk="1" hangingPunct="1"/>
              <a:t>23</a:t>
            </a:fld>
            <a:endParaRPr lang="el-GR" sz="1300">
              <a:latin typeface="Calibri"/>
            </a:endParaRPr>
          </a:p>
        </p:txBody>
      </p:sp>
      <p:sp>
        <p:nvSpPr>
          <p:cNvPr id="177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71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D81A845-5800-CE47-882F-B072881BC839}" type="slidenum">
              <a:rPr lang="el-GR" sz="1300">
                <a:latin typeface="Calibri"/>
              </a:rPr>
              <a:pPr eaLnBrk="1" hangingPunct="1"/>
              <a:t>24</a:t>
            </a:fld>
            <a:endParaRPr lang="el-GR" sz="1300">
              <a:latin typeface="Calibri"/>
            </a:endParaRPr>
          </a:p>
        </p:txBody>
      </p:sp>
      <p:sp>
        <p:nvSpPr>
          <p:cNvPr id="179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9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08B0A6C-D2AD-F749-84C6-188C3C255EF2}" type="slidenum">
              <a:rPr lang="el-GR" sz="1300">
                <a:latin typeface="Calibri"/>
              </a:rPr>
              <a:pPr eaLnBrk="1" hangingPunct="1"/>
              <a:t>25</a:t>
            </a:fld>
            <a:endParaRPr lang="el-GR" sz="1300">
              <a:latin typeface="Calibri"/>
            </a:endParaRPr>
          </a:p>
        </p:txBody>
      </p:sp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384ACBD-457E-F145-ACE9-16F92129CD93}" type="slidenum">
              <a:rPr lang="el-GR" sz="1300">
                <a:latin typeface="Calibri"/>
              </a:rPr>
              <a:pPr eaLnBrk="1" hangingPunct="1"/>
              <a:t>26</a:t>
            </a:fld>
            <a:endParaRPr lang="el-GR" sz="1300">
              <a:latin typeface="Calibri"/>
            </a:endParaRPr>
          </a:p>
        </p:txBody>
      </p:sp>
      <p:sp>
        <p:nvSpPr>
          <p:cNvPr id="183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32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E06C9EF-40EE-8847-8D98-7899FAA9126E}" type="slidenum">
              <a:rPr lang="el-GR" sz="1300">
                <a:latin typeface="Calibri"/>
              </a:rPr>
              <a:pPr eaLnBrk="1" hangingPunct="1"/>
              <a:t>27</a:t>
            </a:fld>
            <a:endParaRPr lang="el-GR" sz="1300">
              <a:latin typeface="Calibri"/>
            </a:endParaRPr>
          </a:p>
        </p:txBody>
      </p:sp>
      <p:sp>
        <p:nvSpPr>
          <p:cNvPr id="185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5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040CC2B-F3A5-9E42-8348-11180E91631E}" type="slidenum">
              <a:rPr lang="el-GR" sz="1300">
                <a:latin typeface="Calibri"/>
              </a:rPr>
              <a:pPr eaLnBrk="1" hangingPunct="1"/>
              <a:t>28</a:t>
            </a:fld>
            <a:endParaRPr lang="el-GR" sz="1300">
              <a:latin typeface="Calibri"/>
            </a:endParaRPr>
          </a:p>
        </p:txBody>
      </p:sp>
      <p:sp>
        <p:nvSpPr>
          <p:cNvPr id="187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73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20842D2-823E-DF4C-86B7-7FC117D23347}" type="slidenum">
              <a:rPr lang="el-GR" sz="1300">
                <a:latin typeface="Calibri"/>
              </a:rPr>
              <a:pPr eaLnBrk="1" hangingPunct="1"/>
              <a:t>29</a:t>
            </a:fld>
            <a:endParaRPr lang="el-GR" sz="1300">
              <a:latin typeface="Calibri"/>
            </a:endParaRPr>
          </a:p>
        </p:txBody>
      </p:sp>
      <p:sp>
        <p:nvSpPr>
          <p:cNvPr id="189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94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9FFF6D7-5A4E-AB40-9A64-E8E09AA5DB0B}" type="slidenum">
              <a:rPr lang="el-GR" sz="1300">
                <a:latin typeface="Calibri"/>
              </a:rPr>
              <a:pPr eaLnBrk="1" hangingPunct="1"/>
              <a:t>30</a:t>
            </a:fld>
            <a:endParaRPr lang="el-GR" sz="1300">
              <a:latin typeface="Calibri"/>
            </a:endParaRPr>
          </a:p>
        </p:txBody>
      </p:sp>
      <p:sp>
        <p:nvSpPr>
          <p:cNvPr id="191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1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C3D993C-1CE3-854C-8D2B-ADD93786D725}" type="slidenum">
              <a:rPr lang="el-GR" sz="1300">
                <a:latin typeface="Calibri"/>
              </a:rPr>
              <a:pPr eaLnBrk="1" hangingPunct="1"/>
              <a:t>31</a:t>
            </a:fld>
            <a:endParaRPr lang="el-GR" sz="1300">
              <a:latin typeface="Calibri"/>
            </a:endParaRPr>
          </a:p>
        </p:txBody>
      </p:sp>
      <p:sp>
        <p:nvSpPr>
          <p:cNvPr id="193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48BDC70-A3ED-174C-A3D0-2CC080EC7BFB}" type="slidenum">
              <a:rPr lang="el-GR" sz="1300">
                <a:latin typeface="Calibri"/>
              </a:rPr>
              <a:pPr eaLnBrk="1" hangingPunct="1"/>
              <a:t>32</a:t>
            </a:fld>
            <a:endParaRPr lang="el-GR" sz="1300">
              <a:latin typeface="Calibri"/>
            </a:endParaRPr>
          </a:p>
        </p:txBody>
      </p:sp>
      <p:sp>
        <p:nvSpPr>
          <p:cNvPr id="195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55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690B1CD-0EDB-7C41-B5D7-5565310F2714}" type="slidenum">
              <a:rPr lang="el-GR" sz="1300">
                <a:latin typeface="Calibri"/>
              </a:rPr>
              <a:pPr eaLnBrk="1" hangingPunct="1"/>
              <a:t>4</a:t>
            </a:fld>
            <a:endParaRPr lang="el-GR" sz="1300">
              <a:latin typeface="Calibri"/>
            </a:endParaRPr>
          </a:p>
        </p:txBody>
      </p:sp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DE2F133-4798-BB47-9040-696C80CB2A89}" type="slidenum">
              <a:rPr lang="el-GR" sz="1300">
                <a:latin typeface="Calibri"/>
              </a:rPr>
              <a:pPr eaLnBrk="1" hangingPunct="1"/>
              <a:t>33</a:t>
            </a:fld>
            <a:endParaRPr lang="el-GR" sz="1300">
              <a:latin typeface="Calibri"/>
            </a:endParaRPr>
          </a:p>
        </p:txBody>
      </p:sp>
      <p:sp>
        <p:nvSpPr>
          <p:cNvPr id="197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7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38FBC08-7136-5643-8EC4-11D9EF92A716}" type="slidenum">
              <a:rPr lang="el-GR" sz="1300">
                <a:latin typeface="Calibri"/>
              </a:rPr>
              <a:pPr eaLnBrk="1" hangingPunct="1"/>
              <a:t>34</a:t>
            </a:fld>
            <a:endParaRPr lang="el-GR" sz="1300">
              <a:latin typeface="Calibri"/>
            </a:endParaRPr>
          </a:p>
        </p:txBody>
      </p:sp>
      <p:sp>
        <p:nvSpPr>
          <p:cNvPr id="199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96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4A058AB-90A2-8A42-A355-DB2875351D0D}" type="slidenum">
              <a:rPr lang="el-GR" sz="1300">
                <a:latin typeface="Calibri"/>
              </a:rPr>
              <a:pPr eaLnBrk="1" hangingPunct="1"/>
              <a:t>35</a:t>
            </a:fld>
            <a:endParaRPr lang="el-GR" sz="1300">
              <a:latin typeface="Calibri"/>
            </a:endParaRPr>
          </a:p>
        </p:txBody>
      </p:sp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0452FA0-BA26-DD4D-A3CB-D6B6FBC11AFD}" type="slidenum">
              <a:rPr lang="el-GR" sz="1300">
                <a:latin typeface="Calibri"/>
              </a:rPr>
              <a:pPr eaLnBrk="1" hangingPunct="1"/>
              <a:t>36</a:t>
            </a:fld>
            <a:endParaRPr lang="el-GR" sz="1300">
              <a:latin typeface="Calibri"/>
            </a:endParaRPr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3DAD7AA-AE5D-9640-9E49-58DCB5DD97BD}" type="slidenum">
              <a:rPr lang="el-GR" sz="1300">
                <a:latin typeface="Calibri"/>
              </a:rPr>
              <a:pPr eaLnBrk="1" hangingPunct="1"/>
              <a:t>37</a:t>
            </a:fld>
            <a:endParaRPr lang="el-GR" sz="1300">
              <a:latin typeface="Calibri"/>
            </a:endParaRPr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E1CF674-CA7E-964D-9020-C01D5456F5D6}" type="slidenum">
              <a:rPr lang="el-GR" sz="1300">
                <a:latin typeface="Calibri"/>
              </a:rPr>
              <a:pPr eaLnBrk="1" hangingPunct="1"/>
              <a:t>38</a:t>
            </a:fld>
            <a:endParaRPr lang="el-GR" sz="1300">
              <a:latin typeface="Calibri"/>
            </a:endParaRPr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C051F91-36CB-7A47-9403-C14DDCDEEC30}" type="slidenum">
              <a:rPr lang="el-GR" sz="1300">
                <a:latin typeface="Calibri"/>
              </a:rPr>
              <a:pPr eaLnBrk="1" hangingPunct="1"/>
              <a:t>39</a:t>
            </a:fld>
            <a:endParaRPr lang="el-GR" sz="1300">
              <a:latin typeface="Calibri"/>
            </a:endParaRPr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A3B476-4561-1C45-BEA9-7D8FD5BFA108}" type="slidenum">
              <a:rPr lang="el-GR" sz="1300">
                <a:latin typeface="Calibri"/>
              </a:rPr>
              <a:pPr eaLnBrk="1" hangingPunct="1"/>
              <a:t>40</a:t>
            </a:fld>
            <a:endParaRPr lang="el-GR" sz="1300">
              <a:latin typeface="Calibri"/>
            </a:endParaRPr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E7FE562-CAEF-E143-A090-2508A7115A19}" type="slidenum">
              <a:rPr lang="el-GR" sz="1300">
                <a:latin typeface="Calibri"/>
              </a:rPr>
              <a:pPr eaLnBrk="1" hangingPunct="1"/>
              <a:t>41</a:t>
            </a:fld>
            <a:endParaRPr lang="el-GR" sz="1300">
              <a:latin typeface="Calibri"/>
            </a:endParaRPr>
          </a:p>
        </p:txBody>
      </p:sp>
      <p:sp>
        <p:nvSpPr>
          <p:cNvPr id="214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40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3A8E3CF-00BE-B74A-B65F-BA6EBCA0C383}" type="slidenum">
              <a:rPr lang="el-GR" sz="1300">
                <a:latin typeface="Calibri"/>
              </a:rPr>
              <a:pPr eaLnBrk="1" hangingPunct="1"/>
              <a:t>42</a:t>
            </a:fld>
            <a:endParaRPr lang="el-GR" sz="1300">
              <a:latin typeface="Calibri"/>
            </a:endParaRPr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13DCFCB-D35E-294D-B668-15DE7AA3C0EA}" type="slidenum">
              <a:rPr lang="el-GR" sz="1300">
                <a:latin typeface="Calibri"/>
              </a:rPr>
              <a:pPr eaLnBrk="1" hangingPunct="1"/>
              <a:t>6</a:t>
            </a:fld>
            <a:endParaRPr lang="el-GR" sz="1300">
              <a:latin typeface="Calibri"/>
            </a:endParaRPr>
          </a:p>
        </p:txBody>
      </p:sp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40A2047-57D5-D043-8EE3-1563A120F379}" type="slidenum">
              <a:rPr lang="el-GR" sz="1300">
                <a:latin typeface="Calibri"/>
              </a:rPr>
              <a:pPr eaLnBrk="1" hangingPunct="1"/>
              <a:t>43</a:t>
            </a:fld>
            <a:endParaRPr lang="el-GR" sz="1300">
              <a:latin typeface="Calibri"/>
            </a:endParaRPr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704B848-35C2-3849-B44F-46C2E445094A}" type="slidenum">
              <a:rPr lang="el-GR" sz="1300">
                <a:latin typeface="Calibri"/>
              </a:rPr>
              <a:pPr eaLnBrk="1" hangingPunct="1"/>
              <a:t>44</a:t>
            </a:fld>
            <a:endParaRPr lang="el-GR" sz="1300">
              <a:latin typeface="Calibri"/>
            </a:endParaRPr>
          </a:p>
        </p:txBody>
      </p:sp>
      <p:sp>
        <p:nvSpPr>
          <p:cNvPr id="220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01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4580CB8-64AA-654A-87CD-5AC61E299CE1}" type="slidenum">
              <a:rPr lang="el-GR" sz="1300">
                <a:latin typeface="Calibri"/>
              </a:rPr>
              <a:pPr eaLnBrk="1" hangingPunct="1"/>
              <a:t>45</a:t>
            </a:fld>
            <a:endParaRPr lang="el-GR" sz="1300">
              <a:latin typeface="Calibri"/>
            </a:endParaRPr>
          </a:p>
        </p:txBody>
      </p:sp>
      <p:sp>
        <p:nvSpPr>
          <p:cNvPr id="222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774AAF8-D015-5147-962E-27AC858AC5C1}" type="slidenum">
              <a:rPr lang="el-GR" sz="1300">
                <a:latin typeface="Calibri"/>
              </a:rPr>
              <a:pPr eaLnBrk="1" hangingPunct="1"/>
              <a:t>50</a:t>
            </a:fld>
            <a:endParaRPr lang="el-GR" sz="1300">
              <a:latin typeface="Calibri"/>
            </a:endParaRPr>
          </a:p>
        </p:txBody>
      </p:sp>
      <p:sp>
        <p:nvSpPr>
          <p:cNvPr id="228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299F2CE-0D57-A342-8159-17F4E6D2DF84}" type="slidenum">
              <a:rPr lang="el-GR" sz="1300">
                <a:latin typeface="Calibri"/>
              </a:rPr>
              <a:pPr eaLnBrk="1" hangingPunct="1"/>
              <a:t>51</a:t>
            </a:fld>
            <a:endParaRPr lang="el-GR" sz="1300" dirty="0">
              <a:latin typeface="Calibri"/>
            </a:endParaRPr>
          </a:p>
        </p:txBody>
      </p:sp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5F9CC28-46C6-B046-B3B9-0A1BC210FA82}" type="slidenum">
              <a:rPr lang="el-GR" sz="1300">
                <a:latin typeface="Calibri"/>
              </a:rPr>
              <a:pPr eaLnBrk="1" hangingPunct="1"/>
              <a:t>7</a:t>
            </a:fld>
            <a:endParaRPr lang="el-GR" sz="1300">
              <a:latin typeface="Calibri"/>
            </a:endParaRPr>
          </a:p>
        </p:txBody>
      </p:sp>
      <p:sp>
        <p:nvSpPr>
          <p:cNvPr id="146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A21DD2E-4DB6-7D4F-8363-8A21F79E2CF0}" type="slidenum">
              <a:rPr lang="el-GR" sz="1300">
                <a:latin typeface="Calibri"/>
              </a:rPr>
              <a:pPr eaLnBrk="1" hangingPunct="1"/>
              <a:t>8</a:t>
            </a:fld>
            <a:endParaRPr lang="el-GR" sz="1300">
              <a:latin typeface="Calibri"/>
            </a:endParaRPr>
          </a:p>
        </p:txBody>
      </p:sp>
      <p:sp>
        <p:nvSpPr>
          <p:cNvPr id="148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8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123A1D7-09B0-A147-94E7-2AB2A74CF948}" type="slidenum">
              <a:rPr lang="el-GR" sz="1300">
                <a:latin typeface="Calibri"/>
              </a:rPr>
              <a:pPr eaLnBrk="1" hangingPunct="1"/>
              <a:t>9</a:t>
            </a:fld>
            <a:endParaRPr lang="el-GR" sz="1300">
              <a:latin typeface="Calibri"/>
            </a:endParaRPr>
          </a:p>
        </p:txBody>
      </p:sp>
      <p:sp>
        <p:nvSpPr>
          <p:cNvPr id="150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09380CD-003C-7549-8060-811687B97330}" type="slidenum">
              <a:rPr lang="el-GR" sz="1300">
                <a:latin typeface="Calibri"/>
              </a:rPr>
              <a:pPr eaLnBrk="1" hangingPunct="1"/>
              <a:t>10</a:t>
            </a:fld>
            <a:endParaRPr lang="el-GR" sz="1300">
              <a:latin typeface="Calibri"/>
            </a:endParaRPr>
          </a:p>
        </p:txBody>
      </p:sp>
      <p:sp>
        <p:nvSpPr>
          <p:cNvPr id="152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2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F972E7E-20B6-A946-AF0F-59D88A4A8234}" type="slidenum">
              <a:rPr lang="el-GR" sz="1300">
                <a:latin typeface="Calibri"/>
              </a:rPr>
              <a:pPr eaLnBrk="1" hangingPunct="1"/>
              <a:t>11</a:t>
            </a:fld>
            <a:endParaRPr lang="el-GR" sz="1300">
              <a:latin typeface="Calibri"/>
            </a:endParaRPr>
          </a:p>
        </p:txBody>
      </p:sp>
      <p:sp>
        <p:nvSpPr>
          <p:cNvPr id="154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4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692275" y="3789363"/>
            <a:ext cx="6119813" cy="1249362"/>
          </a:xfrm>
        </p:spPr>
        <p:txBody>
          <a:bodyPr anchor="ctr"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l-GR"/>
              <a:t>Click to edit Master subtitle style</a:t>
            </a:r>
          </a:p>
        </p:txBody>
      </p:sp>
      <p:sp>
        <p:nvSpPr>
          <p:cNvPr id="5132" name="AutoShape 12"/>
          <p:cNvSpPr>
            <a:spLocks noGrp="1" noChangeArrowheads="1"/>
          </p:cNvSpPr>
          <p:nvPr>
            <p:ph type="ctrTitle" sz="quarter"/>
          </p:nvPr>
        </p:nvSpPr>
        <p:spPr>
          <a:xfrm>
            <a:off x="468313" y="990600"/>
            <a:ext cx="8447087" cy="1905000"/>
          </a:xfrm>
          <a:prstGeom prst="roundRect">
            <a:avLst>
              <a:gd name="adj" fmla="val 50000"/>
            </a:avLst>
          </a:prstGeom>
          <a:noFill/>
        </p:spPr>
        <p:txBody>
          <a:bodyPr anchorCtr="0"/>
          <a:lstStyle>
            <a:lvl1pPr>
              <a:defRPr sz="4000"/>
            </a:lvl1pPr>
          </a:lstStyle>
          <a:p>
            <a:r>
              <a:rPr lang="el-GR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2038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3181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075" y="260350"/>
            <a:ext cx="2124075" cy="6119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260350"/>
            <a:ext cx="6219825" cy="6119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3592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4161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0177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288" y="1412875"/>
            <a:ext cx="4100512" cy="4967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2875"/>
            <a:ext cx="4100513" cy="4967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3151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13252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8293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762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6322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996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9"/>
          <p:cNvSpPr>
            <a:spLocks noGrp="1" noChangeArrowheads="1"/>
          </p:cNvSpPr>
          <p:nvPr>
            <p:ph type="title"/>
          </p:nvPr>
        </p:nvSpPr>
        <p:spPr bwMode="auto">
          <a:xfrm>
            <a:off x="323850" y="260350"/>
            <a:ext cx="8496300" cy="784225"/>
          </a:xfrm>
          <a:prstGeom prst="roundRect">
            <a:avLst>
              <a:gd name="adj" fmla="val 21667"/>
            </a:avLst>
          </a:prstGeom>
          <a:solidFill>
            <a:srgbClr val="E1F4FF"/>
          </a:solidFill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/>
            <a:r>
              <a:rPr lang="el-GR" dirty="0"/>
              <a:t>Click to edit Master title style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5288" y="1412875"/>
            <a:ext cx="8353425" cy="49672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l-GR" dirty="0"/>
              <a:t>Click to edit Master text styles</a:t>
            </a:r>
          </a:p>
          <a:p>
            <a:pPr lvl="1"/>
            <a:r>
              <a:rPr lang="el-GR" dirty="0"/>
              <a:t>Second level</a:t>
            </a:r>
          </a:p>
          <a:p>
            <a:pPr lvl="2"/>
            <a:r>
              <a:rPr lang="el-GR" dirty="0"/>
              <a:t>Third level</a:t>
            </a:r>
          </a:p>
          <a:p>
            <a:pPr lvl="3"/>
            <a:r>
              <a:rPr lang="el-GR" dirty="0"/>
              <a:t>Fourth level</a:t>
            </a:r>
          </a:p>
          <a:p>
            <a:pPr lvl="4"/>
            <a:r>
              <a:rPr lang="el-GR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000000"/>
          </a:solidFill>
          <a:latin typeface="Calibri"/>
          <a:ea typeface="ＭＳ Ｐゴシック" charset="0"/>
          <a:cs typeface="ＭＳ Ｐゴシック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9pPr>
    </p:titleStyle>
    <p:bodyStyle>
      <a:lvl1pPr marL="280988" indent="-2809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charset="0"/>
        <a:buChar char="l"/>
        <a:defRPr sz="2800">
          <a:solidFill>
            <a:srgbClr val="000000"/>
          </a:solidFill>
          <a:latin typeface="Calibri"/>
          <a:ea typeface="ＭＳ Ｐゴシック" charset="0"/>
          <a:cs typeface="ＭＳ Ｐゴシック" charset="0"/>
        </a:defRPr>
      </a:lvl1pPr>
      <a:lvl2pPr marL="682625" indent="-28733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rgbClr val="000000"/>
          </a:solidFill>
          <a:latin typeface="Calibri"/>
          <a:ea typeface="ＭＳ Ｐゴシック" pitchFamily="-65" charset="-128"/>
        </a:defRPr>
      </a:lvl2pPr>
      <a:lvl3pPr marL="1023938" indent="-2270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charset="0"/>
        <a:buChar char="l"/>
        <a:defRPr sz="2000">
          <a:solidFill>
            <a:srgbClr val="000000"/>
          </a:solidFill>
          <a:latin typeface="Calibri"/>
          <a:ea typeface="ＭＳ Ｐゴシック" pitchFamily="-65" charset="-128"/>
        </a:defRPr>
      </a:lvl3pPr>
      <a:lvl4pPr marL="1365250" indent="-2270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>
          <a:solidFill>
            <a:srgbClr val="000000"/>
          </a:solidFill>
          <a:latin typeface="Calibri"/>
          <a:ea typeface="ＭＳ Ｐゴシック" pitchFamily="-65" charset="-128"/>
        </a:defRPr>
      </a:lvl4pPr>
      <a:lvl5pPr marL="1706563" indent="-2270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charset="0"/>
        <a:buChar char="l"/>
        <a:defRPr>
          <a:solidFill>
            <a:srgbClr val="000000"/>
          </a:solidFill>
          <a:latin typeface="Calibri"/>
          <a:ea typeface="ＭＳ Ｐゴシック" pitchFamily="-65" charset="-128"/>
        </a:defRPr>
      </a:lvl5pPr>
      <a:lvl6pPr marL="21637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6pPr>
      <a:lvl7pPr marL="26209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7pPr>
      <a:lvl8pPr marL="30781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8pPr>
      <a:lvl9pPr marL="35353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.org/TR/xpath-3/" TargetMode="External"/><Relationship Id="rId3" Type="http://schemas.openxmlformats.org/officeDocument/2006/relationships/hyperlink" Target="http://en.wikipedia.org/wiki/XPath" TargetMode="External"/><Relationship Id="rId7" Type="http://schemas.openxmlformats.org/officeDocument/2006/relationships/hyperlink" Target="http://en.wikipedia.org/wiki/XPath_2.0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n.wikipedia.org/wiki/XPath_1.0" TargetMode="External"/><Relationship Id="rId5" Type="http://schemas.openxmlformats.org/officeDocument/2006/relationships/hyperlink" Target="https://en.wikipedia.org/wiki/XML" TargetMode="External"/><Relationship Id="rId4" Type="http://schemas.openxmlformats.org/officeDocument/2006/relationships/hyperlink" Target="https://en.wikipedia.org/wiki/Node_(computer_science)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ga@tzi.d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Cascading_Style_Sheet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.org/TR/xslt-30/" TargetMode="External"/><Relationship Id="rId5" Type="http://schemas.openxmlformats.org/officeDocument/2006/relationships/hyperlink" Target="http://en.wikipedia.org/wiki/XSL_Transformations" TargetMode="External"/><Relationship Id="rId4" Type="http://schemas.openxmlformats.org/officeDocument/2006/relationships/hyperlink" Target="http://en.wikipedia.org/wiki/Xsl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ame_collision" TargetMode="External"/><Relationship Id="rId2" Type="http://schemas.openxmlformats.org/officeDocument/2006/relationships/hyperlink" Target="https://en.wikipedia.org/wiki/Namespace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mailto:ga@tzi.de%3c/p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david@gu.edu.net%3c/p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ame_collis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Uniform_Resource_Identifier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w3.org/2005/08/online_xslt/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ee.umbc.edu/courses/graduate/691/fall19/07/examples/xml/cdcatalog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csee.umbc.edu/courses/graduate/691/fall17/01/examples/xml/cdcatalog/cdcatalog.x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ky.edu/empDTD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XQuery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AutoShape 2"/>
          <p:cNvSpPr>
            <a:spLocks noGrp="1" noChangeArrowheads="1"/>
          </p:cNvSpPr>
          <p:nvPr>
            <p:ph type="ctrTitle"/>
          </p:nvPr>
        </p:nvSpPr>
        <p:spPr>
          <a:xfrm>
            <a:off x="2915816" y="1196752"/>
            <a:ext cx="6754044" cy="4526761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E1F4FF"/>
                </a:solidFill>
              </a14:hiddenFill>
            </a:ext>
          </a:extLst>
        </p:spPr>
        <p:txBody>
          <a:bodyPr/>
          <a:lstStyle/>
          <a:p>
            <a:pPr eaLnBrk="1" hangingPunct="1">
              <a:lnSpc>
                <a:spcPct val="100000"/>
              </a:lnSpc>
              <a:spcBef>
                <a:spcPct val="60000"/>
              </a:spcBef>
            </a:pPr>
            <a:r>
              <a:rPr lang="en-US" sz="6000" dirty="0"/>
              <a:t>Structured Web</a:t>
            </a:r>
            <a:br>
              <a:rPr lang="en-US" sz="6000" dirty="0"/>
            </a:br>
            <a:r>
              <a:rPr lang="en-US" sz="6000" dirty="0"/>
              <a:t>Documents</a:t>
            </a:r>
            <a:br>
              <a:rPr lang="en-US" sz="6000" dirty="0"/>
            </a:br>
            <a:r>
              <a:rPr lang="en-US" sz="6000" dirty="0"/>
              <a:t>in XML</a:t>
            </a:r>
            <a:br>
              <a:rPr lang="en-US" sz="6000" dirty="0"/>
            </a:br>
            <a:r>
              <a:rPr lang="en-US" sz="6000" dirty="0"/>
              <a:t>(b) </a:t>
            </a:r>
            <a:br>
              <a:rPr lang="en-US" sz="4400" dirty="0"/>
            </a:br>
            <a:endParaRPr lang="el-GR" sz="4400" dirty="0"/>
          </a:p>
        </p:txBody>
      </p:sp>
      <p:sp>
        <p:nvSpPr>
          <p:cNvPr id="409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868144" y="6120680"/>
            <a:ext cx="3153644" cy="548680"/>
          </a:xfrm>
        </p:spPr>
        <p:txBody>
          <a:bodyPr/>
          <a:lstStyle/>
          <a:p>
            <a:pPr algn="r" eaLnBrk="1" hangingPunct="1">
              <a:buFont typeface="Wingdings" charset="0"/>
              <a:buNone/>
            </a:pPr>
            <a:r>
              <a:rPr lang="en-US" sz="1600" dirty="0"/>
              <a:t>Adapted from slides from Grigoris</a:t>
            </a:r>
            <a:br>
              <a:rPr lang="en-US" sz="1600" dirty="0"/>
            </a:br>
            <a:r>
              <a:rPr lang="en-US" sz="1600" dirty="0"/>
              <a:t>Antoniou and Frank van Harmelen</a:t>
            </a:r>
            <a:endParaRPr lang="el-GR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C81884-A188-D046-9589-3211A697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196752"/>
            <a:ext cx="3369668" cy="383580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XPath</a:t>
            </a:r>
            <a:endParaRPr lang="el-GR"/>
          </a:p>
        </p:txBody>
      </p:sp>
      <p:sp>
        <p:nvSpPr>
          <p:cNvPr id="151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497887" cy="5184775"/>
          </a:xfrm>
        </p:spPr>
        <p:txBody>
          <a:bodyPr/>
          <a:lstStyle/>
          <a:p>
            <a:pPr eaLnBrk="1" hangingPunct="1"/>
            <a:r>
              <a:rPr lang="en-US" sz="3200" dirty="0">
                <a:sym typeface="Symbol" charset="0"/>
                <a:hlinkClick r:id="rId3"/>
              </a:rPr>
              <a:t>XPath</a:t>
            </a:r>
            <a:r>
              <a:rPr lang="en-US" sz="3200" dirty="0">
                <a:sym typeface="Symbol" charset="0"/>
              </a:rPr>
              <a:t> is core for XML query languages</a:t>
            </a:r>
          </a:p>
          <a:p>
            <a:pPr eaLnBrk="1" hangingPunct="1"/>
            <a:r>
              <a:rPr lang="en-US" sz="3200" dirty="0">
                <a:sym typeface="Symbol" charset="0"/>
              </a:rPr>
              <a:t>Gives a way to </a:t>
            </a:r>
            <a:r>
              <a:rPr lang="en-US" sz="3200" dirty="0"/>
              <a:t>select </a:t>
            </a:r>
            <a:r>
              <a:rPr lang="en-US" sz="3200" dirty="0">
                <a:hlinkClick r:id="rId4" tooltip="Node (computer science)"/>
              </a:rPr>
              <a:t>nodes</a:t>
            </a:r>
            <a:r>
              <a:rPr lang="en-US" sz="3200" dirty="0"/>
              <a:t> in </a:t>
            </a:r>
            <a:r>
              <a:rPr lang="en-US" sz="3200" dirty="0">
                <a:hlinkClick r:id="rId5" tooltip="XML"/>
              </a:rPr>
              <a:t>XML</a:t>
            </a:r>
            <a:r>
              <a:rPr lang="en-US" sz="3200" dirty="0"/>
              <a:t> documents</a:t>
            </a:r>
            <a:endParaRPr lang="en-US" sz="3200" dirty="0">
              <a:sym typeface="Symbol" charset="0"/>
            </a:endParaRPr>
          </a:p>
          <a:p>
            <a:pPr lvl="1" eaLnBrk="1" hangingPunct="1"/>
            <a:r>
              <a:rPr lang="en-GB" sz="2800" dirty="0">
                <a:ea typeface="ＭＳ Ｐゴシック" charset="0"/>
                <a:sym typeface="Symbol" charset="0"/>
              </a:rPr>
              <a:t>Operates on the tree data model of XML</a:t>
            </a:r>
            <a:endParaRPr lang="el-GR" sz="2800" dirty="0">
              <a:ea typeface="ＭＳ Ｐゴシック" charset="0"/>
              <a:sym typeface="Symbol" charset="0"/>
            </a:endParaRPr>
          </a:p>
          <a:p>
            <a:pPr lvl="1" eaLnBrk="1" hangingPunct="1"/>
            <a:r>
              <a:rPr lang="en-US" sz="2800" dirty="0">
                <a:ea typeface="ＭＳ Ｐゴシック" charset="0"/>
                <a:sym typeface="Symbol" charset="0"/>
              </a:rPr>
              <a:t>H</a:t>
            </a:r>
            <a:r>
              <a:rPr lang="el-GR" sz="2800" dirty="0" err="1">
                <a:ea typeface="ＭＳ Ｐゴシック" charset="0"/>
                <a:sym typeface="Symbol" charset="0"/>
              </a:rPr>
              <a:t>as</a:t>
            </a:r>
            <a:r>
              <a:rPr lang="el-GR" sz="2800" dirty="0">
                <a:ea typeface="ＭＳ Ｐゴシック" charset="0"/>
                <a:sym typeface="Symbol" charset="0"/>
              </a:rPr>
              <a:t> a non-XML </a:t>
            </a:r>
            <a:r>
              <a:rPr lang="el-GR" sz="2800" dirty="0" err="1">
                <a:ea typeface="ＭＳ Ｐゴシック" charset="0"/>
                <a:sym typeface="Symbol" charset="0"/>
              </a:rPr>
              <a:t>syntax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endParaRPr lang="en-US" sz="2800" dirty="0">
              <a:ea typeface="ＭＳ Ｐゴシック" charset="0"/>
              <a:sym typeface="Symbol" charset="0"/>
            </a:endParaRPr>
          </a:p>
          <a:p>
            <a:pPr eaLnBrk="1" hangingPunct="1"/>
            <a:r>
              <a:rPr lang="en-US" sz="3200" dirty="0">
                <a:sym typeface="Symbol" charset="0"/>
              </a:rPr>
              <a:t>Versions</a:t>
            </a:r>
          </a:p>
          <a:p>
            <a:pPr lvl="1" eaLnBrk="1" hangingPunct="1"/>
            <a:r>
              <a:rPr lang="en-US" sz="2800" dirty="0">
                <a:ea typeface="ＭＳ Ｐゴシック" charset="0"/>
                <a:sym typeface="Symbol" charset="0"/>
                <a:hlinkClick r:id="rId6"/>
              </a:rPr>
              <a:t>XPath 1.0 </a:t>
            </a:r>
            <a:r>
              <a:rPr lang="en-US" sz="2800" dirty="0">
                <a:ea typeface="ＭＳ Ｐゴシック" charset="0"/>
                <a:sym typeface="Symbol" charset="0"/>
              </a:rPr>
              <a:t>(1999) is widely supported</a:t>
            </a:r>
          </a:p>
          <a:p>
            <a:pPr lvl="1" eaLnBrk="1" hangingPunct="1"/>
            <a:r>
              <a:rPr lang="en-US" sz="2800" dirty="0">
                <a:ea typeface="ＭＳ Ｐゴシック" charset="0"/>
                <a:sym typeface="Symbol" charset="0"/>
                <a:hlinkClick r:id="rId7"/>
              </a:rPr>
              <a:t>XPath 2.0 </a:t>
            </a:r>
            <a:r>
              <a:rPr lang="en-US" sz="2800" dirty="0">
                <a:ea typeface="ＭＳ Ｐゴシック" charset="0"/>
                <a:sym typeface="Symbol" charset="0"/>
              </a:rPr>
              <a:t>(2007) more expressive subset of </a:t>
            </a:r>
            <a:r>
              <a:rPr lang="en-US" sz="2800" dirty="0" err="1">
                <a:ea typeface="ＭＳ Ｐゴシック" charset="0"/>
                <a:sym typeface="Symbol" charset="0"/>
              </a:rPr>
              <a:t>Xquery</a:t>
            </a:r>
            <a:endParaRPr lang="en-US" sz="2800" dirty="0">
              <a:ea typeface="ＭＳ Ｐゴシック" charset="0"/>
              <a:sym typeface="Symbol" charset="0"/>
            </a:endParaRPr>
          </a:p>
          <a:p>
            <a:pPr lvl="1" eaLnBrk="1" hangingPunct="1"/>
            <a:r>
              <a:rPr lang="en-US" sz="2800" dirty="0">
                <a:ea typeface="ＭＳ Ｐゴシック" charset="0"/>
                <a:sym typeface="Symbol" charset="0"/>
                <a:hlinkClick r:id="rId8"/>
              </a:rPr>
              <a:t>XPath 3.1 </a:t>
            </a:r>
            <a:r>
              <a:rPr lang="en-US" sz="2800" dirty="0">
                <a:ea typeface="ＭＳ Ｐゴシック" charset="0"/>
                <a:sym typeface="Symbol" charset="0"/>
              </a:rPr>
              <a:t>(2017) current version, more features</a:t>
            </a:r>
          </a:p>
          <a:p>
            <a:pPr eaLnBrk="1" hangingPunct="1"/>
            <a:endParaRPr lang="el-GR" sz="3200" dirty="0">
              <a:sym typeface="Symbol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Types of Path Expressions</a:t>
            </a:r>
            <a:endParaRPr lang="el-GR"/>
          </a:p>
        </p:txBody>
      </p:sp>
      <p:sp>
        <p:nvSpPr>
          <p:cNvPr id="15360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3200" b="1">
                <a:sym typeface="Symbol" charset="0"/>
              </a:rPr>
              <a:t>Absolute</a:t>
            </a:r>
            <a:r>
              <a:rPr lang="en-US" sz="3200">
                <a:sym typeface="Symbol" charset="0"/>
              </a:rPr>
              <a:t> (starting at the root of the tree)</a:t>
            </a:r>
            <a:endParaRPr lang="en-GB" sz="3200">
              <a:sym typeface="Symbol" charset="0"/>
            </a:endParaRPr>
          </a:p>
          <a:p>
            <a:pPr lvl="1" eaLnBrk="1" hangingPunct="1"/>
            <a:r>
              <a:rPr lang="en-GB" sz="3200">
                <a:ea typeface="ＭＳ Ｐゴシック" charset="0"/>
                <a:sym typeface="Symbol" charset="0"/>
              </a:rPr>
              <a:t>Syntactically they begin with the symbol </a:t>
            </a:r>
            <a:r>
              <a:rPr lang="en-GB" sz="3200" b="1">
                <a:ea typeface="ＭＳ Ｐゴシック" charset="0"/>
                <a:sym typeface="Symbol" charset="0"/>
              </a:rPr>
              <a:t>/</a:t>
            </a:r>
          </a:p>
          <a:p>
            <a:pPr lvl="1" eaLnBrk="1" hangingPunct="1"/>
            <a:r>
              <a:rPr lang="en-GB" sz="3200">
                <a:ea typeface="ＭＳ Ｐゴシック" charset="0"/>
                <a:sym typeface="Symbol" charset="0"/>
              </a:rPr>
              <a:t>It refers to the root of the document (one level above document’s root element)</a:t>
            </a:r>
            <a:endParaRPr lang="el-GR" sz="3200">
              <a:ea typeface="ＭＳ Ｐゴシック" charset="0"/>
              <a:sym typeface="Symbol" charset="0"/>
            </a:endParaRPr>
          </a:p>
          <a:p>
            <a:pPr eaLnBrk="1" hangingPunct="1"/>
            <a:r>
              <a:rPr lang="el-GR" sz="3200" b="1">
                <a:sym typeface="Symbol" charset="0"/>
              </a:rPr>
              <a:t>Relative</a:t>
            </a:r>
            <a:r>
              <a:rPr lang="el-GR" sz="3200">
                <a:sym typeface="Symbol" charset="0"/>
              </a:rPr>
              <a:t> to a context node </a:t>
            </a:r>
            <a:endParaRPr lang="en-US" sz="3200">
              <a:sym typeface="Symbol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4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/>
              <a:t>An XML Example</a:t>
            </a:r>
            <a:endParaRPr lang="el-GR"/>
          </a:p>
        </p:txBody>
      </p:sp>
      <p:sp>
        <p:nvSpPr>
          <p:cNvPr id="15565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&lt;library location="Bremen"&gt;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&lt;author name="Henry Wise"&gt;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   &lt;book title="Artificial Intelligence"/&gt;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   &lt;book title="Modern Web Services"/&gt;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   &lt;book title="Theory of Computation"/&gt;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&lt;author name="William Smart"&gt;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	&lt;book title="Artificial Intelligence"/&gt;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&lt;author name="Cynthia Singleton"&gt;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   &lt;book title="The Semantic Web"/&gt;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   &lt;book title="Browser Technology Revised"/&gt;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&lt;/library&gt;</a:t>
            </a:r>
            <a:endParaRPr lang="el-GR" sz="2200" dirty="0">
              <a:sym typeface="Symbol" charset="0"/>
            </a:endParaRPr>
          </a:p>
        </p:txBody>
      </p:sp>
      <p:pic>
        <p:nvPicPr>
          <p:cNvPr id="155652" name="Picture 1" descr="xml_tre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606" y="1357313"/>
            <a:ext cx="3595469" cy="1871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Tree Representation</a:t>
            </a:r>
            <a:endParaRPr lang="el-GR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95288" y="1412875"/>
            <a:ext cx="8353425" cy="49672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80988" indent="-2809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charset="0"/>
              <a:buChar char="l"/>
              <a:defRPr sz="2800">
                <a:solidFill>
                  <a:srgbClr val="000000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2625" indent="-2873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Char char="–"/>
              <a:defRPr sz="2400"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2pPr>
            <a:lvl3pPr marL="1023938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charset="0"/>
              <a:buChar char="l"/>
              <a:defRPr sz="2000"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3pPr>
            <a:lvl4pPr marL="1365250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4pPr>
            <a:lvl5pPr marL="1706563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charset="0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5pPr>
            <a:lvl6pPr marL="21637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6pPr>
            <a:lvl7pPr marL="26209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7pPr>
            <a:lvl8pPr marL="30781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8pPr>
            <a:lvl9pPr marL="35353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&lt;library location="Bremen"&gt;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&lt;author name="Henry Wise"&gt;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   &lt;book title="Artificial Intelligence"/&gt;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   &lt;book title="Modern Web Services"/&gt;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   &lt;book title="Theory of Computation"/&gt;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&lt;author name="William Smart"&gt;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	&lt;book title="Artificial Intelligence"/&gt;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&lt;author name="Cynthia Singleton"&gt;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   &lt;book title="The Semantic Web"/&gt;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   &lt;book title="Browser Technology Revised"/&gt;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&lt;/library&gt;</a:t>
            </a:r>
            <a:endParaRPr lang="el-GR" sz="2200">
              <a:solidFill>
                <a:schemeClr val="bg1">
                  <a:lumMod val="85000"/>
                </a:schemeClr>
              </a:solidFill>
              <a:latin typeface="Calibri"/>
              <a:sym typeface="Symbol" charset="0"/>
            </a:endParaRPr>
          </a:p>
        </p:txBody>
      </p:sp>
      <p:pic>
        <p:nvPicPr>
          <p:cNvPr id="157700" name="Picture 2" descr="xml_tre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46225"/>
            <a:ext cx="91440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/>
              <a:t>Examples of Path Expressions in XPath</a:t>
            </a:r>
            <a:endParaRPr lang="el-GR" sz="3200"/>
          </a:p>
        </p:txBody>
      </p:sp>
      <p:sp>
        <p:nvSpPr>
          <p:cNvPr id="15974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31775" indent="-231775" eaLnBrk="1" hangingPunct="1">
              <a:defRPr/>
            </a:pPr>
            <a:r>
              <a:rPr lang="en-US" sz="3200" b="1" dirty="0">
                <a:sym typeface="Symbol" charset="0"/>
              </a:rPr>
              <a:t>Q1: /library/author</a:t>
            </a:r>
            <a:r>
              <a:rPr lang="en-GB" sz="3200" dirty="0">
                <a:sym typeface="Symbol" charset="0"/>
              </a:rPr>
              <a:t> </a:t>
            </a:r>
            <a:endParaRPr lang="en-US" sz="3200" b="1" dirty="0">
              <a:solidFill>
                <a:schemeClr val="accent1"/>
              </a:solidFill>
              <a:sym typeface="Symbol" charset="0"/>
            </a:endParaRPr>
          </a:p>
          <a:p>
            <a:pPr marL="633412" lvl="1" indent="-231775" eaLnBrk="1" hangingPunct="1">
              <a:defRPr/>
            </a:pPr>
            <a:r>
              <a:rPr lang="en-GB" sz="2800" dirty="0">
                <a:sym typeface="Symbol" charset="0"/>
              </a:rPr>
              <a:t>Addresses </a:t>
            </a:r>
            <a:r>
              <a:rPr lang="en-GB" sz="2800" b="1" dirty="0">
                <a:solidFill>
                  <a:srgbClr val="FF0000"/>
                </a:solidFill>
                <a:sym typeface="Symbol" charset="0"/>
              </a:rPr>
              <a:t>all</a:t>
            </a:r>
            <a:r>
              <a:rPr lang="en-GB" sz="2800" dirty="0">
                <a:sym typeface="Symbol" charset="0"/>
              </a:rPr>
              <a:t> </a:t>
            </a:r>
            <a:r>
              <a:rPr lang="en-GB" sz="2800" b="1" dirty="0">
                <a:sym typeface="Symbol" charset="0"/>
              </a:rPr>
              <a:t>author</a:t>
            </a:r>
            <a:r>
              <a:rPr lang="en-GB" sz="2800" dirty="0">
                <a:sym typeface="Symbol" charset="0"/>
              </a:rPr>
              <a:t> elements that are children of the </a:t>
            </a:r>
            <a:r>
              <a:rPr lang="en-GB" sz="2800" b="1" dirty="0">
                <a:sym typeface="Symbol" charset="0"/>
              </a:rPr>
              <a:t>library</a:t>
            </a:r>
            <a:r>
              <a:rPr lang="en-GB" sz="2800" dirty="0">
                <a:sym typeface="Symbol" charset="0"/>
              </a:rPr>
              <a:t> element node immediately below root</a:t>
            </a:r>
          </a:p>
          <a:p>
            <a:pPr marL="633412" lvl="1" indent="-231775" eaLnBrk="1" hangingPunct="1">
              <a:defRPr/>
            </a:pPr>
            <a:r>
              <a:rPr lang="en-GB" sz="2800" b="1" dirty="0">
                <a:sym typeface="Symbol" charset="0"/>
              </a:rPr>
              <a:t>/t1/.../</a:t>
            </a:r>
            <a:r>
              <a:rPr lang="en-GB" sz="2800" b="1" dirty="0" err="1">
                <a:sym typeface="Symbol" charset="0"/>
              </a:rPr>
              <a:t>tn</a:t>
            </a:r>
            <a:r>
              <a:rPr lang="en-GB" sz="2800" dirty="0">
                <a:sym typeface="Symbol" charset="0"/>
              </a:rPr>
              <a:t>, where each </a:t>
            </a:r>
            <a:r>
              <a:rPr lang="en-GB" sz="2800" b="1" dirty="0">
                <a:sym typeface="Symbol" charset="0"/>
              </a:rPr>
              <a:t>ti+1</a:t>
            </a:r>
            <a:r>
              <a:rPr lang="en-GB" sz="2800" dirty="0">
                <a:sym typeface="Symbol" charset="0"/>
              </a:rPr>
              <a:t> is a child node of </a:t>
            </a:r>
            <a:r>
              <a:rPr lang="en-GB" sz="2800" b="1" dirty="0" err="1">
                <a:sym typeface="Symbol" charset="0"/>
              </a:rPr>
              <a:t>ti</a:t>
            </a:r>
            <a:r>
              <a:rPr lang="en-GB" sz="2800" dirty="0">
                <a:sym typeface="Symbol" charset="0"/>
              </a:rPr>
              <a:t>, is a path through the tree representation</a:t>
            </a:r>
          </a:p>
          <a:p>
            <a:pPr marL="282575" indent="-282575" eaLnBrk="1" hangingPunct="1">
              <a:defRPr/>
            </a:pPr>
            <a:r>
              <a:rPr lang="en-US" sz="3200" b="1" dirty="0">
                <a:sym typeface="Symbol" charset="0"/>
              </a:rPr>
              <a:t>Q2: //author</a:t>
            </a:r>
            <a:endParaRPr lang="en-US" sz="3200" b="1" dirty="0">
              <a:solidFill>
                <a:schemeClr val="accent1"/>
              </a:solidFill>
              <a:sym typeface="Symbol" charset="0"/>
            </a:endParaRPr>
          </a:p>
          <a:p>
            <a:pPr marL="625475" lvl="1" indent="-222250" eaLnBrk="1" hangingPunct="1">
              <a:defRPr/>
            </a:pPr>
            <a:r>
              <a:rPr lang="en-GB" sz="2800" dirty="0">
                <a:ea typeface="ＭＳ Ｐゴシック" charset="0"/>
                <a:sym typeface="Symbol" charset="0"/>
              </a:rPr>
              <a:t>Consider all elements in document and check whether they are of type </a:t>
            </a:r>
            <a:r>
              <a:rPr lang="en-GB" sz="2800" b="1" dirty="0">
                <a:ea typeface="ＭＳ Ｐゴシック" charset="0"/>
                <a:sym typeface="Symbol" charset="0"/>
              </a:rPr>
              <a:t>author</a:t>
            </a:r>
            <a:endParaRPr lang="el-GR" sz="2800" dirty="0">
              <a:ea typeface="ＭＳ Ｐゴシック" charset="0"/>
              <a:sym typeface="Symbol" charset="0"/>
            </a:endParaRPr>
          </a:p>
          <a:p>
            <a:pPr marL="625475" lvl="1" indent="-222250" eaLnBrk="1" hangingPunct="1">
              <a:defRPr/>
            </a:pPr>
            <a:r>
              <a:rPr lang="en-US" sz="2800" dirty="0">
                <a:ea typeface="ＭＳ Ｐゴシック" charset="0"/>
                <a:sym typeface="Symbol" charset="0"/>
              </a:rPr>
              <a:t>P</a:t>
            </a:r>
            <a:r>
              <a:rPr lang="el-GR" sz="2800" dirty="0" err="1">
                <a:ea typeface="ＭＳ Ｐゴシック" charset="0"/>
                <a:sym typeface="Symbol" charset="0"/>
              </a:rPr>
              <a:t>ath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expression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addresses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all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b="1" dirty="0" err="1">
                <a:ea typeface="ＭＳ Ｐゴシック" charset="0"/>
                <a:sym typeface="Symbol" charset="0"/>
              </a:rPr>
              <a:t>author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elements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b="1" dirty="0" err="1">
                <a:solidFill>
                  <a:srgbClr val="FF0000"/>
                </a:solidFill>
                <a:ea typeface="ＭＳ Ｐゴシック" charset="0"/>
                <a:sym typeface="Symbol" charset="0"/>
              </a:rPr>
              <a:t>anywhere</a:t>
            </a:r>
            <a:r>
              <a:rPr lang="el-GR" sz="2800" dirty="0">
                <a:ea typeface="ＭＳ Ｐゴシック" charset="0"/>
                <a:sym typeface="Symbol" charset="0"/>
              </a:rPr>
              <a:t> in the </a:t>
            </a:r>
            <a:r>
              <a:rPr lang="el-GR" sz="2800" dirty="0" err="1">
                <a:ea typeface="ＭＳ Ｐゴシック" charset="0"/>
                <a:sym typeface="Symbol" charset="0"/>
              </a:rPr>
              <a:t>document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endParaRPr lang="en-US" sz="2800" dirty="0">
              <a:ea typeface="ＭＳ Ｐゴシック" charset="0"/>
              <a:sym typeface="Symbol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/>
              <a:t>Examples of Path Expressions in XPath</a:t>
            </a:r>
            <a:endParaRPr lang="el-GR" sz="3200"/>
          </a:p>
        </p:txBody>
      </p:sp>
      <p:sp>
        <p:nvSpPr>
          <p:cNvPr id="16179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92100" indent="-292100" eaLnBrk="1" hangingPunct="1">
              <a:defRPr/>
            </a:pPr>
            <a:r>
              <a:rPr lang="en-US" sz="3200" b="1" dirty="0">
                <a:sym typeface="Symbol" charset="0"/>
              </a:rPr>
              <a:t>Q3: /library/@location</a:t>
            </a:r>
          </a:p>
          <a:p>
            <a:pPr marL="692150" lvl="1" indent="-292100" eaLnBrk="1" hangingPunct="1">
              <a:defRPr/>
            </a:pPr>
            <a:r>
              <a:rPr lang="el-GR" sz="2800" dirty="0">
                <a:ea typeface="ＭＳ Ｐゴシック" charset="0"/>
                <a:sym typeface="Symbol" charset="0"/>
              </a:rPr>
              <a:t>Ad</a:t>
            </a:r>
            <a:r>
              <a:rPr lang="en-US" sz="2800" dirty="0">
                <a:ea typeface="ＭＳ Ｐゴシック" charset="0"/>
                <a:sym typeface="Symbol" charset="0"/>
              </a:rPr>
              <a:t>d</a:t>
            </a:r>
            <a:r>
              <a:rPr lang="el-GR" sz="2800" dirty="0" err="1">
                <a:ea typeface="ＭＳ Ｐゴシック" charset="0"/>
                <a:sym typeface="Symbol" charset="0"/>
              </a:rPr>
              <a:t>ress</a:t>
            </a:r>
            <a:r>
              <a:rPr lang="en-US" sz="2800" dirty="0">
                <a:ea typeface="ＭＳ Ｐゴシック" charset="0"/>
                <a:sym typeface="Symbol" charset="0"/>
              </a:rPr>
              <a:t>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location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attribute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nodes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within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library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element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nodes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endParaRPr lang="en-US" sz="2800" dirty="0">
              <a:ea typeface="ＭＳ Ｐゴシック" charset="0"/>
              <a:sym typeface="Symbol" charset="0"/>
            </a:endParaRPr>
          </a:p>
          <a:p>
            <a:pPr marL="692150" lvl="1" indent="-292100" eaLnBrk="1" hangingPunct="1">
              <a:defRPr/>
            </a:pPr>
            <a:r>
              <a:rPr lang="el-GR" sz="2800" dirty="0">
                <a:ea typeface="ＭＳ Ｐゴシック" charset="0"/>
                <a:sym typeface="Symbol" charset="0"/>
              </a:rPr>
              <a:t>The </a:t>
            </a:r>
            <a:r>
              <a:rPr lang="el-GR" sz="2800" dirty="0" err="1">
                <a:ea typeface="ＭＳ Ｐゴシック" charset="0"/>
                <a:sym typeface="Symbol" charset="0"/>
              </a:rPr>
              <a:t>symbol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b="1" dirty="0">
                <a:ea typeface="ＭＳ Ｐゴシック" charset="0"/>
                <a:sym typeface="Symbol" charset="0"/>
              </a:rPr>
              <a:t>@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is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used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to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denote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attribute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nodes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endParaRPr lang="en-US" sz="2800" dirty="0">
              <a:ea typeface="ＭＳ Ｐゴシック" charset="0"/>
              <a:sym typeface="Symbol" charset="0"/>
            </a:endParaRPr>
          </a:p>
          <a:p>
            <a:pPr marL="400050" lvl="1" indent="0" eaLnBrk="1" hangingPunct="1">
              <a:buFontTx/>
              <a:buNone/>
              <a:defRPr/>
            </a:pPr>
            <a:endParaRPr lang="en-US" sz="2800" dirty="0">
              <a:ea typeface="ＭＳ Ｐゴシック" charset="0"/>
              <a:sym typeface="Symbol" charset="0"/>
            </a:endParaRPr>
          </a:p>
          <a:p>
            <a:pPr marL="292100" indent="-292100" eaLnBrk="1" hangingPunct="1">
              <a:defRPr/>
            </a:pPr>
            <a:r>
              <a:rPr lang="en-US" sz="3200" b="1" dirty="0">
                <a:sym typeface="Symbol" charset="0"/>
              </a:rPr>
              <a:t>Q4: //book/@title="Artificial Intelligence”</a:t>
            </a:r>
          </a:p>
          <a:p>
            <a:pPr marL="692150" lvl="1" indent="-292100" eaLnBrk="1" hangingPunct="1">
              <a:defRPr/>
            </a:pPr>
            <a:r>
              <a:rPr lang="el-GR" sz="2800" dirty="0">
                <a:ea typeface="ＭＳ Ｐゴシック" charset="0"/>
                <a:sym typeface="Symbol" charset="0"/>
              </a:rPr>
              <a:t>Ad</a:t>
            </a:r>
            <a:r>
              <a:rPr lang="en-US" sz="2800" dirty="0">
                <a:ea typeface="ＭＳ Ｐゴシック" charset="0"/>
                <a:sym typeface="Symbol" charset="0"/>
              </a:rPr>
              <a:t>d</a:t>
            </a:r>
            <a:r>
              <a:rPr lang="el-GR" sz="2800" dirty="0" err="1">
                <a:ea typeface="ＭＳ Ｐゴシック" charset="0"/>
                <a:sym typeface="Symbol" charset="0"/>
              </a:rPr>
              <a:t>ress</a:t>
            </a:r>
            <a:r>
              <a:rPr lang="en-US" sz="2800" dirty="0">
                <a:ea typeface="ＭＳ Ｐゴシック" charset="0"/>
                <a:sym typeface="Symbol" charset="0"/>
              </a:rPr>
              <a:t>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all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title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attribute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nodes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within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book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elements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anywhere</a:t>
            </a:r>
            <a:r>
              <a:rPr lang="el-GR" sz="2800" dirty="0">
                <a:ea typeface="ＭＳ Ｐゴシック" charset="0"/>
                <a:sym typeface="Symbol" charset="0"/>
              </a:rPr>
              <a:t> in the </a:t>
            </a:r>
            <a:r>
              <a:rPr lang="el-GR" sz="2800" dirty="0" err="1">
                <a:ea typeface="ＭＳ Ｐゴシック" charset="0"/>
                <a:sym typeface="Symbol" charset="0"/>
              </a:rPr>
              <a:t>document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n-US" sz="2800" dirty="0">
                <a:ea typeface="ＭＳ Ｐゴシック" charset="0"/>
                <a:sym typeface="Symbol" charset="0"/>
              </a:rPr>
              <a:t>that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have</a:t>
            </a:r>
            <a:r>
              <a:rPr lang="el-GR" sz="2800" dirty="0">
                <a:ea typeface="ＭＳ Ｐゴシック" charset="0"/>
                <a:sym typeface="Symbol" charset="0"/>
              </a:rPr>
              <a:t> the </a:t>
            </a:r>
            <a:r>
              <a:rPr lang="el-GR" sz="2800" dirty="0" err="1">
                <a:ea typeface="ＭＳ Ｐゴシック" charset="0"/>
                <a:sym typeface="Symbol" charset="0"/>
              </a:rPr>
              <a:t>value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ja-JP" altLang="el-GR" sz="2800">
                <a:ea typeface="ＭＳ Ｐゴシック" charset="0"/>
                <a:sym typeface="Symbol" charset="0"/>
              </a:rPr>
              <a:t>“</a:t>
            </a:r>
            <a:r>
              <a:rPr lang="el-GR" altLang="ja-JP" sz="2800" dirty="0" err="1">
                <a:ea typeface="ＭＳ Ｐゴシック" charset="0"/>
                <a:sym typeface="Symbol" charset="0"/>
              </a:rPr>
              <a:t>Artificial</a:t>
            </a:r>
            <a:r>
              <a:rPr lang="el-GR" altLang="ja-JP" sz="2800" dirty="0">
                <a:ea typeface="ＭＳ Ｐゴシック" charset="0"/>
                <a:sym typeface="Symbol" charset="0"/>
              </a:rPr>
              <a:t> </a:t>
            </a:r>
            <a:r>
              <a:rPr lang="el-GR" altLang="ja-JP" sz="2800" dirty="0" err="1">
                <a:ea typeface="ＭＳ Ｐゴシック" charset="0"/>
                <a:sym typeface="Symbol" charset="0"/>
              </a:rPr>
              <a:t>Intelligence</a:t>
            </a:r>
            <a:r>
              <a:rPr lang="ja-JP" altLang="el-GR" sz="2800">
                <a:ea typeface="ＭＳ Ｐゴシック" charset="0"/>
                <a:sym typeface="Symbol" charset="0"/>
              </a:rPr>
              <a:t>”</a:t>
            </a:r>
            <a:r>
              <a:rPr lang="el-GR" altLang="ja-JP" sz="2800" dirty="0">
                <a:ea typeface="ＭＳ Ｐゴシック" charset="0"/>
                <a:sym typeface="Symbol" charset="0"/>
              </a:rPr>
              <a:t> </a:t>
            </a:r>
            <a:endParaRPr lang="en-US" altLang="ja-JP" sz="2800" dirty="0">
              <a:ea typeface="ＭＳ Ｐゴシック" charset="0"/>
              <a:sym typeface="Symbol" charset="0"/>
            </a:endParaRPr>
          </a:p>
          <a:p>
            <a:pPr marL="692150" lvl="1" indent="-292100" eaLnBrk="1" hangingPunct="1">
              <a:defRPr/>
            </a:pPr>
            <a:endParaRPr lang="en-US" sz="2800" b="1" dirty="0">
              <a:ea typeface="ＭＳ Ｐゴシック" charset="0"/>
              <a:sym typeface="Symbol" charset="0"/>
            </a:endParaRPr>
          </a:p>
          <a:p>
            <a:pPr marL="292100" indent="-292100" eaLnBrk="1" hangingPunct="1">
              <a:buFont typeface="Wingdings" charset="0"/>
              <a:buNone/>
              <a:defRPr/>
            </a:pPr>
            <a:endParaRPr lang="en-US" sz="3200" dirty="0">
              <a:sym typeface="Symbol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Tree Representation of Query 4</a:t>
            </a:r>
            <a:endParaRPr lang="el-GR"/>
          </a:p>
        </p:txBody>
      </p:sp>
      <p:pic>
        <p:nvPicPr>
          <p:cNvPr id="163843" name="Picture 2" descr="xml_tree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0213"/>
            <a:ext cx="9144000" cy="482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44" name="TextBox 3"/>
          <p:cNvSpPr txBox="1">
            <a:spLocks noChangeArrowheads="1"/>
          </p:cNvSpPr>
          <p:nvPr/>
        </p:nvSpPr>
        <p:spPr bwMode="auto">
          <a:xfrm>
            <a:off x="323850" y="1196975"/>
            <a:ext cx="84963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200" b="1">
                <a:latin typeface="Calibri"/>
                <a:sym typeface="Symbol" charset="0"/>
              </a:rPr>
              <a:t>//book/@title="Artificial Intelligence”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BC2255B-9A80-9147-A39B-C96FAAA3AC2E}"/>
              </a:ext>
            </a:extLst>
          </p:cNvPr>
          <p:cNvSpPr/>
          <p:nvPr/>
        </p:nvSpPr>
        <p:spPr>
          <a:xfrm>
            <a:off x="5436096" y="5229200"/>
            <a:ext cx="50405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8BF68C-79F7-024F-8677-991491C04477}"/>
              </a:ext>
            </a:extLst>
          </p:cNvPr>
          <p:cNvSpPr/>
          <p:nvPr/>
        </p:nvSpPr>
        <p:spPr>
          <a:xfrm>
            <a:off x="1961964" y="5229200"/>
            <a:ext cx="50405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8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/>
              <a:t>Examples of Path Expressions in XPath</a:t>
            </a:r>
            <a:endParaRPr lang="el-GR" sz="3200"/>
          </a:p>
        </p:txBody>
      </p:sp>
      <p:sp>
        <p:nvSpPr>
          <p:cNvPr id="16589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8600" indent="-228600" eaLnBrk="1" hangingPunct="1"/>
            <a:r>
              <a:rPr lang="en-US" sz="3200" b="1">
                <a:sym typeface="Symbol" charset="0"/>
              </a:rPr>
              <a:t>Q5: </a:t>
            </a:r>
            <a:r>
              <a:rPr lang="el-GR" sz="3200" b="1">
                <a:sym typeface="Symbol" charset="0"/>
              </a:rPr>
              <a:t>/book[@title="Artificial Intelligence"]</a:t>
            </a:r>
            <a:r>
              <a:rPr lang="el-GR" sz="3200">
                <a:sym typeface="Symbol" charset="0"/>
              </a:rPr>
              <a:t> </a:t>
            </a:r>
            <a:endParaRPr lang="en-US" sz="3200" b="1">
              <a:sym typeface="Symbol" charset="0"/>
            </a:endParaRPr>
          </a:p>
          <a:p>
            <a:pPr marL="749300" lvl="1" indent="-228600" eaLnBrk="1" hangingPunct="1"/>
            <a:r>
              <a:rPr lang="en-US" sz="3200">
                <a:ea typeface="ＭＳ Ｐゴシック" charset="0"/>
                <a:sym typeface="Symbol" charset="0"/>
              </a:rPr>
              <a:t>Addresses all books with title “Artificial Intelligence”</a:t>
            </a:r>
          </a:p>
          <a:p>
            <a:pPr marL="749300" lvl="1" indent="-228600" eaLnBrk="1" hangingPunct="1"/>
            <a:r>
              <a:rPr lang="en-GB" sz="3200">
                <a:ea typeface="ＭＳ Ｐゴシック" charset="0"/>
                <a:sym typeface="Symbol" charset="0"/>
              </a:rPr>
              <a:t>A test in brackets is a </a:t>
            </a:r>
            <a:r>
              <a:rPr lang="en-GB" sz="3200" b="1">
                <a:solidFill>
                  <a:schemeClr val="accent1"/>
                </a:solidFill>
                <a:ea typeface="ＭＳ Ｐゴシック" charset="0"/>
                <a:sym typeface="Symbol" charset="0"/>
              </a:rPr>
              <a:t>filter expression</a:t>
            </a:r>
            <a:r>
              <a:rPr lang="en-GB" sz="3200">
                <a:ea typeface="ＭＳ Ｐゴシック" charset="0"/>
                <a:sym typeface="Symbol" charset="0"/>
              </a:rPr>
              <a:t> that restricts the set of addressed nodes.</a:t>
            </a:r>
          </a:p>
          <a:p>
            <a:pPr marL="749300" lvl="1" indent="-228600" eaLnBrk="1" hangingPunct="1"/>
            <a:r>
              <a:rPr lang="en-GB" sz="3200">
                <a:ea typeface="ＭＳ Ｐゴシック" charset="0"/>
                <a:sym typeface="Symbol" charset="0"/>
              </a:rPr>
              <a:t>Note differences between Q4 and Q5: </a:t>
            </a:r>
          </a:p>
          <a:p>
            <a:pPr marL="1206500" lvl="2" indent="-292100" eaLnBrk="1" hangingPunct="1"/>
            <a:r>
              <a:rPr lang="en-GB" sz="2800">
                <a:ea typeface="ＭＳ Ｐゴシック" charset="0"/>
                <a:sym typeface="Symbol" charset="0"/>
              </a:rPr>
              <a:t>Query 5 addresses </a:t>
            </a:r>
            <a:r>
              <a:rPr lang="en-GB" sz="2800" b="1">
                <a:ea typeface="ＭＳ Ｐゴシック" charset="0"/>
                <a:sym typeface="Symbol" charset="0"/>
              </a:rPr>
              <a:t>book</a:t>
            </a:r>
            <a:r>
              <a:rPr lang="en-GB" sz="2800">
                <a:ea typeface="ＭＳ Ｐゴシック" charset="0"/>
                <a:sym typeface="Symbol" charset="0"/>
              </a:rPr>
              <a:t> elements, the </a:t>
            </a:r>
            <a:r>
              <a:rPr lang="en-GB" sz="2800" b="1">
                <a:ea typeface="ＭＳ Ｐゴシック" charset="0"/>
                <a:sym typeface="Symbol" charset="0"/>
              </a:rPr>
              <a:t>title</a:t>
            </a:r>
            <a:r>
              <a:rPr lang="en-GB" sz="2800">
                <a:ea typeface="ＭＳ Ｐゴシック" charset="0"/>
                <a:sym typeface="Symbol" charset="0"/>
              </a:rPr>
              <a:t> of which satisfies a certain condition.</a:t>
            </a:r>
            <a:endParaRPr lang="el-GR" sz="2800">
              <a:ea typeface="ＭＳ Ｐゴシック" charset="0"/>
              <a:sym typeface="Symbol" charset="0"/>
            </a:endParaRPr>
          </a:p>
          <a:p>
            <a:pPr marL="1206500" lvl="2" indent="-292100" eaLnBrk="1" hangingPunct="1"/>
            <a:r>
              <a:rPr lang="el-GR" sz="2800">
                <a:ea typeface="ＭＳ Ｐゴシック" charset="0"/>
                <a:sym typeface="Symbol" charset="0"/>
              </a:rPr>
              <a:t>Query 4 collect</a:t>
            </a:r>
            <a:r>
              <a:rPr lang="en-US" sz="2800">
                <a:ea typeface="ＭＳ Ｐゴシック" charset="0"/>
                <a:sym typeface="Symbol" charset="0"/>
              </a:rPr>
              <a:t>s </a:t>
            </a:r>
            <a:r>
              <a:rPr lang="el-GR" sz="2800" b="1">
                <a:ea typeface="ＭＳ Ｐゴシック" charset="0"/>
                <a:sym typeface="Symbol" charset="0"/>
              </a:rPr>
              <a:t>title </a:t>
            </a:r>
            <a:r>
              <a:rPr lang="el-GR" sz="2800">
                <a:ea typeface="ＭＳ Ｐゴシック" charset="0"/>
                <a:sym typeface="Symbol" charset="0"/>
              </a:rPr>
              <a:t>attribute nodes of </a:t>
            </a:r>
            <a:r>
              <a:rPr lang="el-GR" sz="2800" b="1">
                <a:ea typeface="ＭＳ Ｐゴシック" charset="0"/>
                <a:sym typeface="Symbol" charset="0"/>
              </a:rPr>
              <a:t>book</a:t>
            </a:r>
            <a:r>
              <a:rPr lang="el-GR" sz="2800">
                <a:ea typeface="ＭＳ Ｐゴシック" charset="0"/>
                <a:sym typeface="Symbol" charset="0"/>
              </a:rPr>
              <a:t> elements </a:t>
            </a:r>
            <a:endParaRPr lang="en-US" sz="2800">
              <a:ea typeface="ＭＳ Ｐゴシック" charset="0"/>
              <a:sym typeface="Symbol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Tree Representation of Query 5</a:t>
            </a:r>
            <a:endParaRPr lang="el-GR"/>
          </a:p>
        </p:txBody>
      </p:sp>
      <p:pic>
        <p:nvPicPr>
          <p:cNvPr id="167939" name="Picture 2" descr="q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7850"/>
            <a:ext cx="9144000" cy="474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7940" name="TextBox 3"/>
          <p:cNvSpPr txBox="1">
            <a:spLocks noChangeArrowheads="1"/>
          </p:cNvSpPr>
          <p:nvPr/>
        </p:nvSpPr>
        <p:spPr bwMode="auto">
          <a:xfrm>
            <a:off x="323850" y="1196975"/>
            <a:ext cx="84963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l-GR" sz="2800">
                <a:latin typeface="Calibri"/>
                <a:sym typeface="Symbol" charset="0"/>
              </a:rPr>
              <a:t>/book[@title="Artificial Intelligence"] </a:t>
            </a:r>
            <a:endParaRPr lang="en-US" sz="2800">
              <a:latin typeface="Calibri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8FF8FEB-C536-3045-9DC9-6AAF226E2E9F}"/>
              </a:ext>
            </a:extLst>
          </p:cNvPr>
          <p:cNvSpPr/>
          <p:nvPr/>
        </p:nvSpPr>
        <p:spPr>
          <a:xfrm>
            <a:off x="2051720" y="4653136"/>
            <a:ext cx="50405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C2FEE4B-F76C-DF47-A014-7584F04098D3}"/>
              </a:ext>
            </a:extLst>
          </p:cNvPr>
          <p:cNvSpPr/>
          <p:nvPr/>
        </p:nvSpPr>
        <p:spPr>
          <a:xfrm>
            <a:off x="5220072" y="4663771"/>
            <a:ext cx="50405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/>
              <a:t>Examples of Path Expressions in XPath</a:t>
            </a:r>
            <a:endParaRPr lang="el-GR" sz="3200"/>
          </a:p>
        </p:txBody>
      </p:sp>
      <p:sp>
        <p:nvSpPr>
          <p:cNvPr id="16998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33400" indent="-533400" eaLnBrk="1" hangingPunct="1">
              <a:lnSpc>
                <a:spcPct val="130000"/>
              </a:lnSpc>
            </a:pPr>
            <a:r>
              <a:rPr lang="en-US">
                <a:sym typeface="Symbol" charset="0"/>
              </a:rPr>
              <a:t>Q6: Address</a:t>
            </a:r>
            <a:r>
              <a:rPr lang="en-US" b="1">
                <a:sym typeface="Symbol" charset="0"/>
              </a:rPr>
              <a:t> first </a:t>
            </a:r>
            <a:r>
              <a:rPr lang="en-US">
                <a:sym typeface="Symbol" charset="0"/>
              </a:rPr>
              <a:t>author element node in the XML document</a:t>
            </a:r>
          </a:p>
          <a:p>
            <a:pPr marL="533400" indent="-533400" eaLnBrk="1" hangingPunct="1">
              <a:lnSpc>
                <a:spcPct val="130000"/>
              </a:lnSpc>
              <a:buFont typeface="Wingdings" charset="0"/>
              <a:buNone/>
            </a:pPr>
            <a:r>
              <a:rPr lang="en-US" sz="2400">
                <a:sym typeface="Symbol" charset="0"/>
              </a:rPr>
              <a:t>			//author[1]</a:t>
            </a:r>
          </a:p>
          <a:p>
            <a:pPr marL="533400" indent="-533400" eaLnBrk="1" hangingPunct="1">
              <a:lnSpc>
                <a:spcPct val="130000"/>
              </a:lnSpc>
            </a:pPr>
            <a:r>
              <a:rPr lang="en-US">
                <a:sym typeface="Symbol" charset="0"/>
              </a:rPr>
              <a:t>Q7: Address </a:t>
            </a:r>
            <a:r>
              <a:rPr lang="en-US" b="1">
                <a:sym typeface="Symbol" charset="0"/>
              </a:rPr>
              <a:t>last</a:t>
            </a:r>
            <a:r>
              <a:rPr lang="en-US">
                <a:sym typeface="Symbol" charset="0"/>
              </a:rPr>
              <a:t> book element within the first author element node in the document</a:t>
            </a:r>
          </a:p>
          <a:p>
            <a:pPr marL="533400" indent="-533400" eaLnBrk="1" hangingPunct="1">
              <a:lnSpc>
                <a:spcPct val="130000"/>
              </a:lnSpc>
              <a:buFont typeface="Wingdings" charset="0"/>
              <a:buNone/>
            </a:pPr>
            <a:r>
              <a:rPr lang="en-US" sz="2400">
                <a:sym typeface="Symbol" charset="0"/>
              </a:rPr>
              <a:t>			//author[1]/book[last()]</a:t>
            </a:r>
          </a:p>
          <a:p>
            <a:pPr marL="533400" indent="-533400" eaLnBrk="1" hangingPunct="1">
              <a:lnSpc>
                <a:spcPct val="130000"/>
              </a:lnSpc>
            </a:pPr>
            <a:r>
              <a:rPr lang="en-US">
                <a:sym typeface="Symbol" charset="0"/>
              </a:rPr>
              <a:t>Q8: Address all book element nodes </a:t>
            </a:r>
            <a:r>
              <a:rPr lang="en-US" b="1">
                <a:sym typeface="Symbol" charset="0"/>
              </a:rPr>
              <a:t>without a title </a:t>
            </a:r>
            <a:r>
              <a:rPr lang="en-US">
                <a:sym typeface="Symbol" charset="0"/>
              </a:rPr>
              <a:t>attribute</a:t>
            </a:r>
          </a:p>
          <a:p>
            <a:pPr marL="533400" indent="-533400" eaLnBrk="1" hangingPunct="1">
              <a:lnSpc>
                <a:spcPct val="130000"/>
              </a:lnSpc>
              <a:buFont typeface="Wingdings" charset="0"/>
              <a:buNone/>
            </a:pPr>
            <a:r>
              <a:rPr lang="en-US" sz="2400">
                <a:sym typeface="Symbol" charset="0"/>
              </a:rPr>
              <a:t>			//book[not @title]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 dirty="0"/>
              <a:t>Outline</a:t>
            </a:r>
            <a:endParaRPr lang="el-GR" sz="4400" dirty="0"/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484313"/>
            <a:ext cx="7980363" cy="4824412"/>
          </a:xfrm>
        </p:spPr>
        <p:txBody>
          <a:bodyPr/>
          <a:lstStyle/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(1) Introduction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(2) XML details 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(3) Structuring</a:t>
            </a:r>
          </a:p>
          <a:p>
            <a:pPr marL="914400" lvl="1" indent="-457200" eaLnBrk="1" hangingPunct="1"/>
            <a:r>
              <a:rPr lang="en-US" sz="2800" dirty="0">
                <a:solidFill>
                  <a:srgbClr val="5F5F5F"/>
                </a:solidFill>
                <a:ea typeface="ＭＳ Ｐゴシック" charset="0"/>
              </a:rPr>
              <a:t>DTDs</a:t>
            </a:r>
          </a:p>
          <a:p>
            <a:pPr marL="914400" lvl="1" indent="-457200" eaLnBrk="1" hangingPunct="1"/>
            <a:r>
              <a:rPr lang="en-US" sz="2800" dirty="0">
                <a:solidFill>
                  <a:srgbClr val="5F5F5F"/>
                </a:solidFill>
                <a:ea typeface="ＭＳ Ｐゴシック" charset="0"/>
              </a:rPr>
              <a:t>XML Schema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 dirty="0"/>
              <a:t>(4) Namespaces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002060"/>
                </a:solidFill>
              </a:rPr>
              <a:t>(5) Accessing, querying XML documents: XPath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002060"/>
                </a:solidFill>
              </a:rPr>
              <a:t>(6) Transformations: XSLT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002060"/>
                </a:solidFill>
              </a:rPr>
              <a:t>(7) Summary</a:t>
            </a:r>
            <a:endParaRPr lang="el-GR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2BF2-0B15-FE47-BB3A-D1D4493C0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XML in Python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E7F6C6-A44D-094D-9722-595288992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15" y="1063516"/>
            <a:ext cx="8316416" cy="60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820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General Form of Path Expressions</a:t>
            </a:r>
            <a:endParaRPr lang="el-GR"/>
          </a:p>
        </p:txBody>
      </p:sp>
      <p:sp>
        <p:nvSpPr>
          <p:cNvPr id="1720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84784"/>
            <a:ext cx="8353425" cy="4967288"/>
          </a:xfrm>
        </p:spPr>
        <p:txBody>
          <a:bodyPr/>
          <a:lstStyle/>
          <a:p>
            <a:pPr eaLnBrk="1" hangingPunct="1"/>
            <a:r>
              <a:rPr lang="en-US" sz="3200"/>
              <a:t>A </a:t>
            </a:r>
            <a:r>
              <a:rPr lang="en-US" sz="3200" b="1">
                <a:solidFill>
                  <a:srgbClr val="0000CC"/>
                </a:solidFill>
              </a:rPr>
              <a:t>path expression</a:t>
            </a:r>
            <a:r>
              <a:rPr lang="en-US" sz="3200"/>
              <a:t> consists of a series of steps, separated by slashes </a:t>
            </a:r>
          </a:p>
          <a:p>
            <a:pPr eaLnBrk="1" hangingPunct="1"/>
            <a:r>
              <a:rPr lang="en-US" sz="3200"/>
              <a:t>A </a:t>
            </a:r>
            <a:r>
              <a:rPr lang="en-US" sz="3200" b="1">
                <a:solidFill>
                  <a:srgbClr val="0000CC"/>
                </a:solidFill>
              </a:rPr>
              <a:t>step</a:t>
            </a:r>
            <a:r>
              <a:rPr lang="en-US" sz="3200"/>
              <a:t> consists of </a:t>
            </a:r>
            <a:endParaRPr lang="en-GB" sz="3200"/>
          </a:p>
          <a:p>
            <a:pPr lvl="1" eaLnBrk="1" hangingPunct="1"/>
            <a:r>
              <a:rPr lang="en-GB" sz="2800">
                <a:ea typeface="ＭＳ Ｐゴシック" charset="0"/>
              </a:rPr>
              <a:t>An </a:t>
            </a:r>
            <a:r>
              <a:rPr lang="en-GB" sz="2800" b="1">
                <a:ea typeface="ＭＳ Ｐゴシック" charset="0"/>
              </a:rPr>
              <a:t>axis </a:t>
            </a:r>
            <a:r>
              <a:rPr lang="en-GB" sz="2800" b="1" err="1">
                <a:ea typeface="ＭＳ Ｐゴシック" charset="0"/>
              </a:rPr>
              <a:t>specifier</a:t>
            </a:r>
            <a:r>
              <a:rPr lang="en-GB" sz="2800">
                <a:ea typeface="ＭＳ Ｐゴシック" charset="0"/>
              </a:rPr>
              <a:t>, </a:t>
            </a:r>
          </a:p>
          <a:p>
            <a:pPr lvl="1" eaLnBrk="1" hangingPunct="1"/>
            <a:r>
              <a:rPr lang="en-GB" sz="2800">
                <a:ea typeface="ＭＳ Ｐゴシック" charset="0"/>
              </a:rPr>
              <a:t>A </a:t>
            </a:r>
            <a:r>
              <a:rPr lang="en-GB" sz="2800" b="1">
                <a:ea typeface="ＭＳ Ｐゴシック" charset="0"/>
              </a:rPr>
              <a:t>node test</a:t>
            </a:r>
            <a:r>
              <a:rPr lang="en-GB" sz="2800">
                <a:ea typeface="ＭＳ Ｐゴシック" charset="0"/>
              </a:rPr>
              <a:t>, and </a:t>
            </a:r>
          </a:p>
          <a:p>
            <a:pPr lvl="1" eaLnBrk="1" hangingPunct="1"/>
            <a:r>
              <a:rPr lang="en-GB" sz="2800">
                <a:ea typeface="ＭＳ Ｐゴシック" charset="0"/>
              </a:rPr>
              <a:t>An optional </a:t>
            </a:r>
            <a:r>
              <a:rPr lang="en-GB" sz="2800" b="1">
                <a:ea typeface="ＭＳ Ｐゴシック" charset="0"/>
              </a:rPr>
              <a:t>predicate</a:t>
            </a:r>
            <a:endParaRPr lang="el-GR" sz="2800" b="1">
              <a:ea typeface="ＭＳ Ｐゴシック" charset="0"/>
            </a:endParaRPr>
          </a:p>
        </p:txBody>
      </p:sp>
      <p:sp>
        <p:nvSpPr>
          <p:cNvPr id="172035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XPath</a:t>
            </a: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1" name="AutoShape 2"/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131175" cy="1079500"/>
          </a:xfrm>
        </p:spPr>
        <p:txBody>
          <a:bodyPr/>
          <a:lstStyle/>
          <a:p>
            <a:pPr eaLnBrk="1" hangingPunct="1"/>
            <a:r>
              <a:rPr lang="en-US" sz="3400"/>
              <a:t>General Form of Path Expressions</a:t>
            </a:r>
            <a:endParaRPr lang="el-GR" sz="3400"/>
          </a:p>
        </p:txBody>
      </p:sp>
      <p:sp>
        <p:nvSpPr>
          <p:cNvPr id="17408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/>
              <a:t>An </a:t>
            </a:r>
            <a:r>
              <a:rPr lang="en-US" b="1"/>
              <a:t>axis </a:t>
            </a:r>
            <a:r>
              <a:rPr lang="en-US" b="1" err="1"/>
              <a:t>specifier</a:t>
            </a:r>
            <a:r>
              <a:rPr lang="en-US"/>
              <a:t> determines the tree relationship between the nodes to be addressed and the context node</a:t>
            </a:r>
            <a:endParaRPr lang="en-GB"/>
          </a:p>
          <a:p>
            <a:pPr lvl="1" eaLnBrk="1" hangingPunct="1"/>
            <a:r>
              <a:rPr lang="en-GB">
                <a:ea typeface="ＭＳ Ｐゴシック" charset="0"/>
              </a:rPr>
              <a:t>E.g. parent, ancestor, child (the default), sibling, attribute node</a:t>
            </a:r>
          </a:p>
          <a:p>
            <a:pPr lvl="1" eaLnBrk="1" hangingPunct="1"/>
            <a:r>
              <a:rPr lang="en-GB">
                <a:ea typeface="ＭＳ Ｐゴシック" charset="0"/>
              </a:rPr>
              <a:t>// is such an axis </a:t>
            </a:r>
            <a:r>
              <a:rPr lang="en-GB" err="1">
                <a:ea typeface="ＭＳ Ｐゴシック" charset="0"/>
              </a:rPr>
              <a:t>specifier</a:t>
            </a:r>
            <a:r>
              <a:rPr lang="en-GB">
                <a:ea typeface="ＭＳ Ｐゴシック" charset="0"/>
              </a:rPr>
              <a:t>: descendant or </a:t>
            </a:r>
            <a:r>
              <a:rPr lang="en-GB" sz="2800">
                <a:ea typeface="ＭＳ Ｐゴシック" charset="0"/>
              </a:rPr>
              <a:t>self</a:t>
            </a:r>
            <a:endParaRPr lang="en-US" sz="2800">
              <a:ea typeface="ＭＳ Ｐゴシック" charset="0"/>
            </a:endParaRPr>
          </a:p>
        </p:txBody>
      </p:sp>
      <p:sp>
        <p:nvSpPr>
          <p:cNvPr id="174083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XPath</a:t>
            </a: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29" name="AutoShape 2"/>
          <p:cNvSpPr>
            <a:spLocks noGrp="1" noChangeArrowheads="1"/>
          </p:cNvSpPr>
          <p:nvPr>
            <p:ph type="title"/>
          </p:nvPr>
        </p:nvSpPr>
        <p:spPr>
          <a:xfrm>
            <a:off x="468313" y="404813"/>
            <a:ext cx="8058150" cy="1143000"/>
          </a:xfrm>
        </p:spPr>
        <p:txBody>
          <a:bodyPr/>
          <a:lstStyle/>
          <a:p>
            <a:pPr eaLnBrk="1" hangingPunct="1"/>
            <a:r>
              <a:rPr lang="en-US" sz="3400"/>
              <a:t>General Form of Path Expressions</a:t>
            </a:r>
            <a:endParaRPr lang="el-GR" sz="3400"/>
          </a:p>
        </p:txBody>
      </p:sp>
      <p:sp>
        <p:nvSpPr>
          <p:cNvPr id="1761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844675"/>
            <a:ext cx="8353425" cy="3960813"/>
          </a:xfrm>
        </p:spPr>
        <p:txBody>
          <a:bodyPr/>
          <a:lstStyle/>
          <a:p>
            <a:pPr eaLnBrk="1" hangingPunct="1"/>
            <a:r>
              <a:rPr lang="en-US"/>
              <a:t>A </a:t>
            </a:r>
            <a:r>
              <a:rPr lang="en-US" b="1"/>
              <a:t>node test</a:t>
            </a:r>
            <a:r>
              <a:rPr lang="en-US"/>
              <a:t> specifies which nodes to address </a:t>
            </a:r>
            <a:endParaRPr lang="en-GB"/>
          </a:p>
          <a:p>
            <a:pPr lvl="1" eaLnBrk="1" hangingPunct="1"/>
            <a:r>
              <a:rPr lang="en-GB" sz="2800">
                <a:ea typeface="ＭＳ Ｐゴシック" charset="0"/>
              </a:rPr>
              <a:t>The most common node tests are element names </a:t>
            </a:r>
          </a:p>
          <a:p>
            <a:pPr lvl="1" eaLnBrk="1" hangingPunct="1"/>
            <a:r>
              <a:rPr lang="en-GB" sz="2800">
                <a:ea typeface="ＭＳ Ｐゴシック" charset="0"/>
              </a:rPr>
              <a:t>E.g., </a:t>
            </a:r>
            <a:r>
              <a:rPr lang="en-GB" sz="2800" b="1">
                <a:ea typeface="ＭＳ Ｐゴシック" charset="0"/>
              </a:rPr>
              <a:t>*</a:t>
            </a:r>
            <a:r>
              <a:rPr lang="en-GB" sz="2800">
                <a:ea typeface="ＭＳ Ｐゴシック" charset="0"/>
              </a:rPr>
              <a:t> addresses all element nodes</a:t>
            </a:r>
          </a:p>
          <a:p>
            <a:pPr lvl="1" eaLnBrk="1" hangingPunct="1"/>
            <a:r>
              <a:rPr lang="el-GR" sz="2800" b="1">
                <a:ea typeface="ＭＳ Ｐゴシック" charset="0"/>
              </a:rPr>
              <a:t>comment()</a:t>
            </a:r>
            <a:r>
              <a:rPr lang="en-US" sz="2800" b="1">
                <a:ea typeface="ＭＳ Ｐゴシック" charset="0"/>
              </a:rPr>
              <a:t> </a:t>
            </a:r>
            <a:r>
              <a:rPr lang="el-GR" sz="2800">
                <a:ea typeface="ＭＳ Ｐゴシック" charset="0"/>
              </a:rPr>
              <a:t>addresses all comment nodes </a:t>
            </a:r>
          </a:p>
          <a:p>
            <a:pPr lvl="1" eaLnBrk="1" hangingPunct="1"/>
            <a:endParaRPr lang="en-US" sz="2800">
              <a:ea typeface="ＭＳ Ｐゴシック" charset="0"/>
            </a:endParaRPr>
          </a:p>
          <a:p>
            <a:pPr eaLnBrk="1" hangingPunct="1"/>
            <a:endParaRPr lang="el-GR"/>
          </a:p>
        </p:txBody>
      </p:sp>
      <p:sp>
        <p:nvSpPr>
          <p:cNvPr id="176131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XPath</a:t>
            </a: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7" name="AutoShape 2"/>
          <p:cNvSpPr>
            <a:spLocks noGrp="1" noChangeArrowheads="1"/>
          </p:cNvSpPr>
          <p:nvPr>
            <p:ph type="title"/>
          </p:nvPr>
        </p:nvSpPr>
        <p:spPr>
          <a:xfrm>
            <a:off x="468313" y="476250"/>
            <a:ext cx="8131175" cy="1143000"/>
          </a:xfrm>
        </p:spPr>
        <p:txBody>
          <a:bodyPr/>
          <a:lstStyle/>
          <a:p>
            <a:pPr eaLnBrk="1" hangingPunct="1"/>
            <a:r>
              <a:rPr lang="en-US" sz="3400"/>
              <a:t>General Form of Path Expressions</a:t>
            </a:r>
            <a:endParaRPr lang="el-GR" sz="3400"/>
          </a:p>
        </p:txBody>
      </p:sp>
      <p:sp>
        <p:nvSpPr>
          <p:cNvPr id="1781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890713"/>
            <a:ext cx="8275637" cy="3914775"/>
          </a:xfrm>
        </p:spPr>
        <p:txBody>
          <a:bodyPr/>
          <a:lstStyle/>
          <a:p>
            <a:pPr marL="533400" indent="-533400" eaLnBrk="1" hangingPunct="1"/>
            <a:r>
              <a:rPr lang="en-US" b="1"/>
              <a:t>Predicates</a:t>
            </a:r>
            <a:r>
              <a:rPr lang="en-US"/>
              <a:t> (or </a:t>
            </a:r>
            <a:r>
              <a:rPr lang="en-US" i="1"/>
              <a:t>filter expressions</a:t>
            </a:r>
            <a:r>
              <a:rPr lang="en-US"/>
              <a:t>) are optional and are used to refine the set of addressed nodes</a:t>
            </a:r>
            <a:endParaRPr lang="en-GB"/>
          </a:p>
          <a:p>
            <a:pPr marL="914400" lvl="1" indent="-519113" eaLnBrk="1" hangingPunct="1"/>
            <a:r>
              <a:rPr lang="en-GB" sz="2800">
                <a:ea typeface="ＭＳ Ｐゴシック" charset="0"/>
              </a:rPr>
              <a:t>E.g., the expression </a:t>
            </a:r>
            <a:r>
              <a:rPr lang="en-GB" sz="2800" b="1">
                <a:ea typeface="ＭＳ Ｐゴシック" charset="0"/>
              </a:rPr>
              <a:t>[1]</a:t>
            </a:r>
            <a:r>
              <a:rPr lang="en-GB" sz="2800">
                <a:ea typeface="ＭＳ Ｐゴシック" charset="0"/>
              </a:rPr>
              <a:t> selects the first node</a:t>
            </a:r>
            <a:endParaRPr lang="en-GB" sz="2800" b="1">
              <a:ea typeface="ＭＳ Ｐゴシック" charset="0"/>
            </a:endParaRPr>
          </a:p>
          <a:p>
            <a:pPr marL="914400" lvl="1" indent="-519113" eaLnBrk="1" hangingPunct="1"/>
            <a:r>
              <a:rPr lang="en-GB" sz="2800" b="1">
                <a:ea typeface="ＭＳ Ｐゴシック" charset="0"/>
              </a:rPr>
              <a:t>[position()=last()]</a:t>
            </a:r>
            <a:r>
              <a:rPr lang="en-GB" sz="2800">
                <a:ea typeface="ＭＳ Ｐゴシック" charset="0"/>
              </a:rPr>
              <a:t> selects the last node</a:t>
            </a:r>
            <a:endParaRPr lang="en-GB" sz="2800" b="1">
              <a:ea typeface="ＭＳ Ｐゴシック" charset="0"/>
            </a:endParaRPr>
          </a:p>
          <a:p>
            <a:pPr marL="914400" lvl="1" indent="-519113" eaLnBrk="1" hangingPunct="1"/>
            <a:r>
              <a:rPr lang="en-GB" sz="2800" b="1">
                <a:ea typeface="ＭＳ Ｐゴシック" charset="0"/>
              </a:rPr>
              <a:t>[position() mod 2 =0]</a:t>
            </a:r>
            <a:r>
              <a:rPr lang="en-GB" sz="2800">
                <a:ea typeface="ＭＳ Ｐゴシック" charset="0"/>
              </a:rPr>
              <a:t> selects the even nodes</a:t>
            </a:r>
            <a:endParaRPr lang="en-US" sz="2800">
              <a:ea typeface="ＭＳ Ｐゴシック" charset="0"/>
            </a:endParaRPr>
          </a:p>
          <a:p>
            <a:pPr marL="533400" indent="-533400" eaLnBrk="1" hangingPunct="1"/>
            <a:r>
              <a:rPr lang="en-US"/>
              <a:t>XPath has a more complicated full syntax. </a:t>
            </a:r>
            <a:endParaRPr lang="en-GB"/>
          </a:p>
          <a:p>
            <a:pPr marL="914400" lvl="1" indent="-519113" eaLnBrk="1" hangingPunct="1"/>
            <a:r>
              <a:rPr lang="en-GB" sz="2800">
                <a:ea typeface="ＭＳ Ｐゴシック" charset="0"/>
              </a:rPr>
              <a:t>We have only presented the abbreviated syntax</a:t>
            </a:r>
            <a:endParaRPr lang="el-GR" sz="2800">
              <a:ea typeface="ＭＳ Ｐゴシック" charset="0"/>
            </a:endParaRPr>
          </a:p>
        </p:txBody>
      </p:sp>
      <p:sp>
        <p:nvSpPr>
          <p:cNvPr id="178179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XPath</a:t>
            </a:r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/>
              <a:t>Outline</a:t>
            </a:r>
            <a:endParaRPr lang="el-GR" sz="4400"/>
          </a:p>
        </p:txBody>
      </p:sp>
      <p:sp>
        <p:nvSpPr>
          <p:cNvPr id="1802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484313"/>
            <a:ext cx="7980363" cy="4824412"/>
          </a:xfrm>
        </p:spPr>
        <p:txBody>
          <a:bodyPr/>
          <a:lstStyle/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(1) Introduction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(2) Description of XML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(3) Structuring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solidFill>
                  <a:srgbClr val="5F5F5F"/>
                </a:solidFill>
                <a:ea typeface="ＭＳ Ｐゴシック" charset="0"/>
              </a:rPr>
              <a:t>DTDs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solidFill>
                  <a:srgbClr val="5F5F5F"/>
                </a:solidFill>
                <a:ea typeface="ＭＳ Ｐゴシック" charset="0"/>
              </a:rPr>
              <a:t>XML Schema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(4) Namespaces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(5) Accessing, querying XML documents: XPath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/>
              <a:t>(6) Transformations: XSLT</a:t>
            </a:r>
            <a:endParaRPr lang="el-GR" b="1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Displaying XML Documents</a:t>
            </a:r>
            <a:endParaRPr lang="el-GR"/>
          </a:p>
        </p:txBody>
      </p:sp>
      <p:sp>
        <p:nvSpPr>
          <p:cNvPr id="18227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sz="2000" b="1">
                <a:ea typeface="ＭＳ Ｐゴシック" charset="0"/>
                <a:sym typeface="Symbol" charset="0"/>
              </a:rPr>
              <a:t>&lt;author&gt;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sz="2000" b="1">
                <a:ea typeface="ＭＳ Ｐゴシック" charset="0"/>
                <a:sym typeface="Symbol" charset="0"/>
              </a:rPr>
              <a:t>	&lt;name&gt;</a:t>
            </a:r>
            <a:r>
              <a:rPr lang="en-US" sz="2000" b="1" err="1">
                <a:ea typeface="ＭＳ Ｐゴシック" charset="0"/>
                <a:sym typeface="Symbol" charset="0"/>
              </a:rPr>
              <a:t>Grigoris</a:t>
            </a:r>
            <a:r>
              <a:rPr lang="en-US" sz="2000" b="1">
                <a:ea typeface="ＭＳ Ｐゴシック" charset="0"/>
                <a:sym typeface="Symbol" charset="0"/>
              </a:rPr>
              <a:t> Antoniou&lt;/name&gt;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sz="2000" b="1">
                <a:ea typeface="ＭＳ Ｐゴシック" charset="0"/>
                <a:sym typeface="Symbol" charset="0"/>
              </a:rPr>
              <a:t>	&lt;affiliation&gt;University of Bremen&lt;/affiliation&gt;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sz="2000" b="1">
                <a:ea typeface="ＭＳ Ｐゴシック" charset="0"/>
                <a:sym typeface="Symbol" charset="0"/>
              </a:rPr>
              <a:t>	&lt;email&gt;</a:t>
            </a:r>
            <a:r>
              <a:rPr lang="en-US" sz="2000" b="1" err="1">
                <a:ea typeface="ＭＳ Ｐゴシック" charset="0"/>
                <a:sym typeface="Symbol" charset="0"/>
              </a:rPr>
              <a:t>ga@tzi.de</a:t>
            </a:r>
            <a:r>
              <a:rPr lang="en-US" sz="2000" b="1">
                <a:ea typeface="ＭＳ Ｐゴシック" charset="0"/>
                <a:sym typeface="Symbol" charset="0"/>
              </a:rPr>
              <a:t>&lt;/email&gt;</a:t>
            </a:r>
            <a:endParaRPr lang="el-GR" sz="2000" b="1">
              <a:ea typeface="ＭＳ Ｐゴシック" charset="0"/>
              <a:sym typeface="Symbol" charset="0"/>
            </a:endParaRP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l-GR" sz="2000" b="1">
                <a:ea typeface="ＭＳ Ｐゴシック" charset="0"/>
                <a:sym typeface="Symbol" charset="0"/>
              </a:rPr>
              <a:t>&lt;/author&gt;</a:t>
            </a:r>
            <a:endParaRPr lang="en-US" sz="2000" b="1">
              <a:ea typeface="ＭＳ Ｐゴシック" charset="0"/>
              <a:sym typeface="Symbol" charset="0"/>
            </a:endParaRP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>
                <a:sym typeface="Symbol" charset="0"/>
              </a:rPr>
              <a:t>may be displayed in different ways: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l-GR" sz="900">
                <a:sym typeface="Symbol" charset="0"/>
              </a:rPr>
              <a:t> </a:t>
            </a:r>
            <a:endParaRPr lang="en-US" sz="900">
              <a:sym typeface="Symbol" charset="0"/>
            </a:endParaRP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b="1" err="1">
                <a:ea typeface="ＭＳ Ｐゴシック" charset="0"/>
                <a:sym typeface="Symbol" charset="0"/>
              </a:rPr>
              <a:t>Grigoris</a:t>
            </a:r>
            <a:r>
              <a:rPr lang="en-US" b="1">
                <a:ea typeface="ＭＳ Ｐゴシック" charset="0"/>
                <a:sym typeface="Symbol" charset="0"/>
              </a:rPr>
              <a:t> Antoniou</a:t>
            </a:r>
            <a:r>
              <a:rPr lang="en-US">
                <a:ea typeface="ＭＳ Ｐゴシック" charset="0"/>
                <a:sym typeface="Symbol" charset="0"/>
              </a:rPr>
              <a:t>		</a:t>
            </a:r>
            <a:r>
              <a:rPr lang="en-US" i="1" err="1">
                <a:ea typeface="ＭＳ Ｐゴシック" charset="0"/>
                <a:sym typeface="Symbol" charset="0"/>
              </a:rPr>
              <a:t>Grigoris</a:t>
            </a:r>
            <a:r>
              <a:rPr lang="en-US" i="1">
                <a:ea typeface="ＭＳ Ｐゴシック" charset="0"/>
                <a:sym typeface="Symbol" charset="0"/>
              </a:rPr>
              <a:t> Antoniou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>
                <a:ea typeface="ＭＳ Ｐゴシック" charset="0"/>
                <a:sym typeface="Symbol" charset="0"/>
              </a:rPr>
              <a:t>University of Bremen		University of Bremen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i="1" err="1">
                <a:ea typeface="ＭＳ Ｐゴシック" charset="0"/>
                <a:sym typeface="Symbol" charset="0"/>
              </a:rPr>
              <a:t>ga@tzi.de</a:t>
            </a:r>
            <a:r>
              <a:rPr lang="en-US">
                <a:ea typeface="ＭＳ Ｐゴシック" charset="0"/>
                <a:sym typeface="Symbol" charset="0"/>
              </a:rPr>
              <a:t>				</a:t>
            </a:r>
            <a:r>
              <a:rPr lang="en-US" i="1">
                <a:ea typeface="ＭＳ Ｐゴシック" charset="0"/>
                <a:sym typeface="Symbol" charset="0"/>
                <a:hlinkClick r:id="rId3"/>
              </a:rPr>
              <a:t>ga@tzi.de</a:t>
            </a:r>
            <a:endParaRPr lang="en-US" i="1">
              <a:ea typeface="ＭＳ Ｐゴシック" charset="0"/>
              <a:sym typeface="Symbol" charset="0"/>
            </a:endParaRP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endParaRPr lang="en-US" i="1">
              <a:sym typeface="Symbol" charset="0"/>
            </a:endParaRPr>
          </a:p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3200" b="1">
                <a:sym typeface="Symbol" charset="0"/>
              </a:rPr>
              <a:t>Idea:</a:t>
            </a:r>
            <a:r>
              <a:rPr lang="en-US" sz="3200" i="1">
                <a:sym typeface="Symbol" charset="0"/>
              </a:rPr>
              <a:t> </a:t>
            </a:r>
            <a:r>
              <a:rPr lang="en-US" sz="3200">
                <a:sym typeface="Symbol" charset="0"/>
              </a:rPr>
              <a:t>use an external </a:t>
            </a:r>
            <a:r>
              <a:rPr lang="en-US" sz="3200" i="1">
                <a:sym typeface="Symbol" charset="0"/>
              </a:rPr>
              <a:t>style sheet </a:t>
            </a:r>
            <a:r>
              <a:rPr lang="en-US" sz="3200">
                <a:sym typeface="Symbol" charset="0"/>
              </a:rPr>
              <a:t>to transform an XML tree into an HTML or XML tree</a:t>
            </a:r>
            <a:endParaRPr lang="el-GR" sz="3200">
              <a:sym typeface="Symbol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Style Sheets</a:t>
            </a:r>
            <a:endParaRPr lang="el-GR"/>
          </a:p>
        </p:txBody>
      </p:sp>
      <p:sp>
        <p:nvSpPr>
          <p:cNvPr id="1843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341438"/>
            <a:ext cx="8064500" cy="4954587"/>
          </a:xfrm>
        </p:spPr>
        <p:txBody>
          <a:bodyPr/>
          <a:lstStyle/>
          <a:p>
            <a:pPr eaLnBrk="1" hangingPunct="1"/>
            <a:r>
              <a:rPr lang="en-US" sz="3200" dirty="0">
                <a:sym typeface="Symbol" charset="0"/>
              </a:rPr>
              <a:t>Style sheets can be written in various languages</a:t>
            </a:r>
            <a:endParaRPr lang="en-GB" sz="3200" dirty="0">
              <a:sym typeface="Symbol" charset="0"/>
            </a:endParaRPr>
          </a:p>
          <a:p>
            <a:pPr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E.g. CSS2 (</a:t>
            </a:r>
            <a:r>
              <a:rPr lang="en-GB" sz="3200" dirty="0">
                <a:ea typeface="ＭＳ Ｐゴシック" charset="0"/>
                <a:sym typeface="Symbol" charset="0"/>
                <a:hlinkClick r:id="rId3"/>
              </a:rPr>
              <a:t>cascading style sheets</a:t>
            </a:r>
            <a:r>
              <a:rPr lang="en-GB" sz="3200" dirty="0">
                <a:ea typeface="ＭＳ Ｐゴシック" charset="0"/>
                <a:sym typeface="Symbol" charset="0"/>
              </a:rPr>
              <a:t> level 2)</a:t>
            </a:r>
          </a:p>
          <a:p>
            <a:pPr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XSL (</a:t>
            </a:r>
            <a:r>
              <a:rPr lang="en-GB" sz="3200" dirty="0">
                <a:ea typeface="ＭＳ Ｐゴシック" charset="0"/>
                <a:sym typeface="Symbol" charset="0"/>
                <a:hlinkClick r:id="rId4"/>
              </a:rPr>
              <a:t>extensible stylesheet language</a:t>
            </a:r>
            <a:r>
              <a:rPr lang="en-GB" sz="3200" dirty="0">
                <a:ea typeface="ＭＳ Ｐゴシック" charset="0"/>
                <a:sym typeface="Symbol" charset="0"/>
              </a:rPr>
              <a:t>)</a:t>
            </a:r>
            <a:endParaRPr lang="en-US" sz="3200" dirty="0">
              <a:ea typeface="ＭＳ Ｐゴシック" charset="0"/>
              <a:sym typeface="Symbol" charset="0"/>
            </a:endParaRPr>
          </a:p>
          <a:p>
            <a:pPr eaLnBrk="1" hangingPunct="1"/>
            <a:r>
              <a:rPr lang="en-US" sz="3200" dirty="0">
                <a:sym typeface="Symbol" charset="0"/>
              </a:rPr>
              <a:t>XSL includes </a:t>
            </a:r>
            <a:endParaRPr lang="en-GB" sz="3200" dirty="0">
              <a:sym typeface="Symbol" charset="0"/>
            </a:endParaRPr>
          </a:p>
          <a:p>
            <a:pPr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a transformation language (</a:t>
            </a:r>
            <a:r>
              <a:rPr lang="en-GB" sz="3200" dirty="0">
                <a:ea typeface="ＭＳ Ｐゴシック" charset="0"/>
                <a:sym typeface="Symbol" charset="0"/>
                <a:hlinkClick r:id="rId5"/>
              </a:rPr>
              <a:t>XSLT</a:t>
            </a:r>
            <a:r>
              <a:rPr lang="en-GB" sz="3200" dirty="0">
                <a:ea typeface="ＭＳ Ｐゴシック" charset="0"/>
                <a:sym typeface="Symbol" charset="0"/>
              </a:rPr>
              <a:t>)</a:t>
            </a:r>
          </a:p>
          <a:p>
            <a:pPr marL="796925" lvl="2" indent="0" eaLnBrk="1" hangingPunct="1">
              <a:buNone/>
            </a:pPr>
            <a:r>
              <a:rPr lang="en-GB" sz="2800" dirty="0">
                <a:ea typeface="ＭＳ Ｐゴシック" charset="0"/>
                <a:sym typeface="Symbol" charset="0"/>
                <a:hlinkClick r:id="rId6"/>
              </a:rPr>
              <a:t>XSLT 3.0</a:t>
            </a:r>
            <a:r>
              <a:rPr lang="en-GB" sz="2800" dirty="0">
                <a:ea typeface="ＭＳ Ｐゴシック" charset="0"/>
                <a:sym typeface="Symbol" charset="0"/>
              </a:rPr>
              <a:t> is the current spec as of 2017</a:t>
            </a:r>
          </a:p>
          <a:p>
            <a:pPr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a formatting language</a:t>
            </a:r>
          </a:p>
          <a:p>
            <a:pPr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Both are XML applications</a:t>
            </a:r>
            <a:endParaRPr lang="en-US" sz="3200" dirty="0">
              <a:ea typeface="ＭＳ Ｐゴシック" charset="0"/>
              <a:sym typeface="Symbol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6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XSL Transformations (XSLT) </a:t>
            </a:r>
            <a:endParaRPr lang="el-GR"/>
          </a:p>
        </p:txBody>
      </p:sp>
      <p:sp>
        <p:nvSpPr>
          <p:cNvPr id="1863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4" y="1628775"/>
            <a:ext cx="6265392" cy="5040313"/>
          </a:xfrm>
        </p:spPr>
        <p:txBody>
          <a:bodyPr/>
          <a:lstStyle/>
          <a:p>
            <a:pPr eaLnBrk="1" hangingPunct="1"/>
            <a:r>
              <a:rPr lang="en-US" sz="3200" dirty="0">
                <a:sym typeface="Symbol" charset="0"/>
              </a:rPr>
              <a:t>XSLT specifies rules to transform XML document to</a:t>
            </a:r>
            <a:endParaRPr lang="en-GB" sz="3200" dirty="0">
              <a:sym typeface="Symbol" charset="0"/>
            </a:endParaRPr>
          </a:p>
          <a:p>
            <a:pPr marL="460375" lvl="1" indent="-234950" eaLnBrk="1" hangingPunct="1">
              <a:lnSpc>
                <a:spcPct val="80000"/>
              </a:lnSpc>
            </a:pPr>
            <a:r>
              <a:rPr lang="en-GB" sz="2800" dirty="0">
                <a:ea typeface="ＭＳ Ｐゴシック" charset="0"/>
                <a:sym typeface="Symbol" charset="0"/>
              </a:rPr>
              <a:t>another XML document</a:t>
            </a:r>
          </a:p>
          <a:p>
            <a:pPr marL="460375" lvl="1" indent="-234950" eaLnBrk="1" hangingPunct="1">
              <a:lnSpc>
                <a:spcPct val="80000"/>
              </a:lnSpc>
            </a:pPr>
            <a:r>
              <a:rPr lang="en-GB" sz="2800" dirty="0">
                <a:ea typeface="ＭＳ Ｐゴシック" charset="0"/>
                <a:sym typeface="Symbol" charset="0"/>
              </a:rPr>
              <a:t>HTML document </a:t>
            </a:r>
          </a:p>
          <a:p>
            <a:pPr marL="460375" lvl="1" indent="-234950" eaLnBrk="1" hangingPunct="1">
              <a:lnSpc>
                <a:spcPct val="80000"/>
              </a:lnSpc>
            </a:pPr>
            <a:r>
              <a:rPr lang="en-GB" sz="2800" dirty="0">
                <a:ea typeface="ＭＳ Ｐゴシック" charset="0"/>
                <a:sym typeface="Symbol" charset="0"/>
              </a:rPr>
              <a:t>plain text</a:t>
            </a:r>
          </a:p>
          <a:p>
            <a:pPr lvl="1" eaLnBrk="1" hangingPunct="1"/>
            <a:endParaRPr lang="en-US" sz="800" dirty="0">
              <a:ea typeface="ＭＳ Ｐゴシック" charset="0"/>
              <a:sym typeface="Symbol" charset="0"/>
            </a:endParaRPr>
          </a:p>
          <a:p>
            <a:pPr eaLnBrk="1" hangingPunct="1"/>
            <a:r>
              <a:rPr lang="en-US" sz="3200" dirty="0">
                <a:sym typeface="Symbol" charset="0"/>
              </a:rPr>
              <a:t>Output may use same DTD or schema, or completely different vocabulary</a:t>
            </a:r>
          </a:p>
          <a:p>
            <a:pPr eaLnBrk="1" hangingPunct="1"/>
            <a:r>
              <a:rPr lang="en-US" sz="3200" dirty="0">
                <a:sym typeface="Symbol" charset="0"/>
              </a:rPr>
              <a:t>XSLT can be used independently of formatting language</a:t>
            </a:r>
            <a:endParaRPr lang="el-GR" sz="3200" dirty="0">
              <a:sym typeface="Symbol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DA958E-E99F-464B-9EC9-D7D65FBBD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339" y="1295872"/>
            <a:ext cx="2833251" cy="5373216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XSLT Use Cases</a:t>
            </a:r>
            <a:endParaRPr lang="el-GR"/>
          </a:p>
        </p:txBody>
      </p:sp>
      <p:sp>
        <p:nvSpPr>
          <p:cNvPr id="1884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536" y="1556792"/>
            <a:ext cx="7980363" cy="4814887"/>
          </a:xfrm>
        </p:spPr>
        <p:txBody>
          <a:bodyPr/>
          <a:lstStyle/>
          <a:p>
            <a:pPr marL="233363" indent="-233363" eaLnBrk="1" hangingPunct="1"/>
            <a:r>
              <a:rPr lang="en-US" sz="3200"/>
              <a:t>Move data &amp; metadata from one</a:t>
            </a:r>
            <a:br>
              <a:rPr lang="en-US" sz="3200"/>
            </a:br>
            <a:r>
              <a:rPr lang="en-US" sz="3200"/>
              <a:t>XML representation to another </a:t>
            </a:r>
          </a:p>
          <a:p>
            <a:pPr marL="233363" indent="-233363" eaLnBrk="1" hangingPunct="1"/>
            <a:r>
              <a:rPr lang="en-US" sz="3200"/>
              <a:t>Share information between </a:t>
            </a:r>
            <a:r>
              <a:rPr lang="en-US" sz="3200" err="1"/>
              <a:t>appli</a:t>
            </a:r>
            <a:r>
              <a:rPr lang="en-US" sz="3200"/>
              <a:t>-</a:t>
            </a:r>
            <a:br>
              <a:rPr lang="en-US" sz="3200"/>
            </a:br>
            <a:r>
              <a:rPr lang="en-US" sz="3200" err="1"/>
              <a:t>cations</a:t>
            </a:r>
            <a:r>
              <a:rPr lang="en-US" sz="3200"/>
              <a:t> using different schemas</a:t>
            </a:r>
          </a:p>
          <a:p>
            <a:pPr marL="233363" indent="-233363" eaLnBrk="1" hangingPunct="1"/>
            <a:r>
              <a:rPr lang="en-US" sz="3200"/>
              <a:t>Processing XML content for</a:t>
            </a:r>
            <a:br>
              <a:rPr lang="en-US" sz="3200"/>
            </a:br>
            <a:r>
              <a:rPr lang="en-US" sz="3200"/>
              <a:t>ingest into a program or database </a:t>
            </a:r>
          </a:p>
          <a:p>
            <a:pPr marL="233363" indent="-233363" eaLnBrk="1" hangingPunct="1"/>
            <a:r>
              <a:rPr lang="en-US" sz="3200"/>
              <a:t>T</a:t>
            </a:r>
            <a:r>
              <a:rPr lang="el-GR" sz="3200"/>
              <a:t>he following </a:t>
            </a:r>
            <a:r>
              <a:rPr lang="en-US" sz="3200"/>
              <a:t>example show</a:t>
            </a:r>
            <a:r>
              <a:rPr lang="el-GR" sz="3200"/>
              <a:t> XSLT </a:t>
            </a:r>
            <a:r>
              <a:rPr lang="en-US" sz="3200"/>
              <a:t>used</a:t>
            </a:r>
            <a:r>
              <a:rPr lang="el-GR" sz="3200"/>
              <a:t> to display XML documents </a:t>
            </a:r>
            <a:r>
              <a:rPr lang="en-US" sz="3200"/>
              <a:t>as HTML</a:t>
            </a:r>
            <a:endParaRPr lang="el-GR" sz="3200"/>
          </a:p>
        </p:txBody>
      </p:sp>
      <p:pic>
        <p:nvPicPr>
          <p:cNvPr id="188420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1196752"/>
            <a:ext cx="2673248" cy="3047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3AE84-DC2D-3A45-8521-1BF06D25D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Namespace?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BFB78-B205-E345-A626-C9797DE13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Wikipedia</a:t>
            </a:r>
            <a:r>
              <a:rPr lang="en-US" dirty="0"/>
              <a:t>: “In computing, a </a:t>
            </a:r>
            <a:r>
              <a:rPr lang="en-US" b="1" dirty="0"/>
              <a:t>namespace</a:t>
            </a:r>
            <a:r>
              <a:rPr lang="en-US" dirty="0"/>
              <a:t> is a set of symbols that are used to organize objects of various kinds, so that these objects may be referred to by name”</a:t>
            </a:r>
          </a:p>
          <a:p>
            <a:r>
              <a:rPr lang="en-US" dirty="0"/>
              <a:t>Useful when we need to combine or integrate multiple vocabularies</a:t>
            </a:r>
          </a:p>
          <a:p>
            <a:r>
              <a:rPr lang="en-US" dirty="0"/>
              <a:t>Providing a way to avoid </a:t>
            </a:r>
            <a:r>
              <a:rPr lang="en-US" dirty="0">
                <a:hlinkClick r:id="rId3"/>
              </a:rPr>
              <a:t>name collisions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777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XSLT Transformation into HTML</a:t>
            </a:r>
            <a:r>
              <a:rPr lang="el-GR"/>
              <a:t> </a:t>
            </a:r>
          </a:p>
        </p:txBody>
      </p:sp>
      <p:sp>
        <p:nvSpPr>
          <p:cNvPr id="1904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504" y="1988840"/>
            <a:ext cx="8568952" cy="4176712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&lt;</a:t>
            </a:r>
            <a:r>
              <a:rPr lang="en-US" dirty="0" err="1"/>
              <a:t>xsl:template</a:t>
            </a:r>
            <a:r>
              <a:rPr lang="en-US" dirty="0"/>
              <a:t> match="/author"&gt;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&lt;html&gt;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&lt;head&gt;&lt;title&gt;An author&lt;/title&gt;&lt;/head&gt;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&lt;body </a:t>
            </a:r>
            <a:r>
              <a:rPr lang="en-US" dirty="0" err="1"/>
              <a:t>bgcolor</a:t>
            </a:r>
            <a:r>
              <a:rPr lang="en-US" dirty="0"/>
              <a:t>="white"&gt;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	&lt;b&gt;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select="name"/&gt;</a:t>
            </a:r>
            <a:r>
              <a:rPr lang="en-US" dirty="0"/>
              <a:t>&lt;/b&gt;&lt;br/&gt;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	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select="affiliation"/&gt;</a:t>
            </a:r>
            <a:r>
              <a:rPr lang="en-US" dirty="0"/>
              <a:t>&lt;br/&gt;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	&lt;i&gt;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select="email"/&gt;</a:t>
            </a:r>
            <a:r>
              <a:rPr lang="en-US" dirty="0"/>
              <a:t>&lt;/i&gt;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&lt;/body&gt;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&lt;/html&gt;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&lt;/</a:t>
            </a:r>
            <a:r>
              <a:rPr lang="en-US" dirty="0" err="1"/>
              <a:t>xsl:template</a:t>
            </a:r>
            <a:r>
              <a:rPr lang="en-US" dirty="0"/>
              <a:t>&gt;</a:t>
            </a:r>
            <a:endParaRPr lang="el-GR" dirty="0"/>
          </a:p>
        </p:txBody>
      </p:sp>
      <p:sp>
        <p:nvSpPr>
          <p:cNvPr id="190468" name="Text Box 5"/>
          <p:cNvSpPr txBox="1">
            <a:spLocks noChangeArrowheads="1"/>
          </p:cNvSpPr>
          <p:nvPr/>
        </p:nvSpPr>
        <p:spPr bwMode="auto">
          <a:xfrm>
            <a:off x="5076824" y="1124745"/>
            <a:ext cx="3959672" cy="156966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61913" indent="-61913" eaLnBrk="0" hangingPunct="0"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lvl="1" eaLnBrk="1" hangingPunct="1"/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&lt;author&gt;</a:t>
            </a:r>
          </a:p>
          <a:p>
            <a:pPr lvl="1" eaLnBrk="1" hangingPunct="1"/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   &lt;name&gt;</a:t>
            </a:r>
            <a:r>
              <a:rPr lang="en-US" sz="1600" err="1">
                <a:solidFill>
                  <a:srgbClr val="000000"/>
                </a:solidFill>
                <a:latin typeface="Calibri"/>
                <a:sym typeface="Symbol" charset="0"/>
              </a:rPr>
              <a:t>Grigoris</a:t>
            </a:r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 Antoniou&lt;/name&gt;</a:t>
            </a:r>
          </a:p>
          <a:p>
            <a:pPr lvl="1" eaLnBrk="1" hangingPunct="1"/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   &lt;affiliation&gt;University of Bremen</a:t>
            </a:r>
            <a:b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</a:br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      &lt;/affiliation&gt;</a:t>
            </a:r>
          </a:p>
          <a:p>
            <a:pPr lvl="1" eaLnBrk="1" hangingPunct="1"/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   &lt;email&gt;</a:t>
            </a:r>
            <a:r>
              <a:rPr lang="en-US" sz="1600" err="1">
                <a:solidFill>
                  <a:srgbClr val="000000"/>
                </a:solidFill>
                <a:latin typeface="Calibri"/>
                <a:sym typeface="Symbol" charset="0"/>
              </a:rPr>
              <a:t>ga@tzi.de</a:t>
            </a:r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&lt;/email&gt;</a:t>
            </a:r>
            <a:endParaRPr lang="el-GR" sz="1600">
              <a:solidFill>
                <a:srgbClr val="000000"/>
              </a:solidFill>
              <a:latin typeface="Calibri"/>
              <a:sym typeface="Symbol" charset="0"/>
            </a:endParaRPr>
          </a:p>
          <a:p>
            <a:pPr lvl="1" eaLnBrk="1" hangingPunct="1"/>
            <a:r>
              <a:rPr lang="el-GR" sz="1600">
                <a:solidFill>
                  <a:srgbClr val="000000"/>
                </a:solidFill>
                <a:latin typeface="Calibri"/>
                <a:sym typeface="Symbol" charset="0"/>
              </a:rPr>
              <a:t>&lt;/author&gt;</a:t>
            </a:r>
            <a:endParaRPr lang="en-US" sz="1600">
              <a:latin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Style Sheet Output</a:t>
            </a:r>
            <a:endParaRPr lang="el-GR"/>
          </a:p>
        </p:txBody>
      </p:sp>
      <p:sp>
        <p:nvSpPr>
          <p:cNvPr id="1925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850" y="3069480"/>
            <a:ext cx="8353425" cy="3671888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&lt;html&gt;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&lt;head&gt;&lt;title&gt;An author&lt;/title&gt;&lt;/head&gt;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&lt;body </a:t>
            </a:r>
            <a:r>
              <a:rPr lang="en-US" dirty="0" err="1"/>
              <a:t>bgcolor</a:t>
            </a:r>
            <a:r>
              <a:rPr lang="en-US" dirty="0"/>
              <a:t>="white"&gt;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</a:t>
            </a:r>
            <a:r>
              <a:rPr lang="fr-FR" dirty="0"/>
              <a:t>&lt;b&gt;</a:t>
            </a:r>
            <a:r>
              <a:rPr lang="fr-FR" dirty="0" err="1"/>
              <a:t>Grigoris</a:t>
            </a:r>
            <a:r>
              <a:rPr lang="fr-FR" dirty="0"/>
              <a:t> </a:t>
            </a:r>
            <a:r>
              <a:rPr lang="fr-FR" dirty="0" err="1"/>
              <a:t>Antoniou</a:t>
            </a:r>
            <a:r>
              <a:rPr lang="fr-FR" dirty="0"/>
              <a:t>&lt;/b&gt;&lt;</a:t>
            </a:r>
            <a:r>
              <a:rPr lang="fr-FR" dirty="0" err="1"/>
              <a:t>br</a:t>
            </a:r>
            <a:r>
              <a:rPr lang="fr-FR" dirty="0"/>
              <a:t>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fr-FR" dirty="0"/>
              <a:t>		</a:t>
            </a:r>
            <a:r>
              <a:rPr lang="en-US" dirty="0"/>
              <a:t>University of Bremen&lt;br/&gt;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&lt;i&gt;</a:t>
            </a:r>
            <a:r>
              <a:rPr lang="en-US" dirty="0" err="1"/>
              <a:t>ga@tzi.de</a:t>
            </a:r>
            <a:r>
              <a:rPr lang="en-US" dirty="0"/>
              <a:t>&lt;/i&gt;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&lt;/body&gt;</a:t>
            </a:r>
            <a:endParaRPr lang="el-GR" dirty="0"/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l-GR" dirty="0"/>
              <a:t>&lt;/</a:t>
            </a:r>
            <a:r>
              <a:rPr lang="el-GR" dirty="0" err="1"/>
              <a:t>html</a:t>
            </a:r>
            <a:r>
              <a:rPr lang="el-GR" dirty="0"/>
              <a:t>&gt; </a:t>
            </a:r>
            <a:endParaRPr lang="en-US" dirty="0"/>
          </a:p>
        </p:txBody>
      </p:sp>
      <p:sp>
        <p:nvSpPr>
          <p:cNvPr id="192516" name="Text Box 5"/>
          <p:cNvSpPr txBox="1">
            <a:spLocks noChangeArrowheads="1"/>
          </p:cNvSpPr>
          <p:nvPr/>
        </p:nvSpPr>
        <p:spPr bwMode="auto">
          <a:xfrm>
            <a:off x="323850" y="1125538"/>
            <a:ext cx="3659976" cy="1169551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lvl="1" eaLnBrk="1" hangingPunct="1"/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&lt;author&gt;</a:t>
            </a:r>
          </a:p>
          <a:p>
            <a:pPr marL="0" lvl="1" eaLnBrk="1" hangingPunct="1"/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   &lt;name&gt;</a:t>
            </a:r>
            <a:r>
              <a:rPr lang="en-US" sz="1400" err="1">
                <a:solidFill>
                  <a:srgbClr val="000000"/>
                </a:solidFill>
                <a:latin typeface="Calibri"/>
                <a:sym typeface="Symbol" charset="0"/>
              </a:rPr>
              <a:t>Grigoris</a:t>
            </a:r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 Antoniou&lt;/name&gt;</a:t>
            </a:r>
          </a:p>
          <a:p>
            <a:pPr marL="0" lvl="1" eaLnBrk="1" hangingPunct="1"/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   &lt;affiliation&gt;University of Bremen&lt;/affiliation&gt;</a:t>
            </a:r>
          </a:p>
          <a:p>
            <a:pPr marL="0" lvl="1" eaLnBrk="1" hangingPunct="1"/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   &lt;email&gt;</a:t>
            </a:r>
            <a:r>
              <a:rPr lang="en-US" sz="1400" err="1">
                <a:solidFill>
                  <a:srgbClr val="000000"/>
                </a:solidFill>
                <a:latin typeface="Calibri"/>
                <a:sym typeface="Symbol" charset="0"/>
              </a:rPr>
              <a:t>ga@tzi.de</a:t>
            </a:r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&lt;/email&gt;</a:t>
            </a:r>
            <a:endParaRPr lang="el-GR" sz="1400">
              <a:solidFill>
                <a:srgbClr val="000000"/>
              </a:solidFill>
              <a:latin typeface="Calibri"/>
              <a:sym typeface="Symbol" charset="0"/>
            </a:endParaRPr>
          </a:p>
          <a:p>
            <a:pPr marL="0" lvl="1" eaLnBrk="1" hangingPunct="1"/>
            <a:r>
              <a:rPr lang="el-GR" sz="1400">
                <a:solidFill>
                  <a:srgbClr val="000000"/>
                </a:solidFill>
                <a:latin typeface="Calibri"/>
                <a:sym typeface="Symbol" charset="0"/>
              </a:rPr>
              <a:t>&lt;/author&gt;</a:t>
            </a:r>
            <a:endParaRPr lang="en-US" sz="1400">
              <a:latin typeface="Calibri"/>
            </a:endParaRPr>
          </a:p>
        </p:txBody>
      </p:sp>
      <p:sp>
        <p:nvSpPr>
          <p:cNvPr id="192517" name="Text Box 6"/>
          <p:cNvSpPr txBox="1">
            <a:spLocks noChangeArrowheads="1"/>
          </p:cNvSpPr>
          <p:nvPr/>
        </p:nvSpPr>
        <p:spPr bwMode="auto">
          <a:xfrm>
            <a:off x="4695825" y="1576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>
              <a:latin typeface="Calibri"/>
            </a:endParaRPr>
          </a:p>
        </p:txBody>
      </p:sp>
      <p:sp>
        <p:nvSpPr>
          <p:cNvPr id="192518" name="Rectangle 7"/>
          <p:cNvSpPr>
            <a:spLocks noChangeArrowheads="1"/>
          </p:cNvSpPr>
          <p:nvPr/>
        </p:nvSpPr>
        <p:spPr bwMode="auto">
          <a:xfrm>
            <a:off x="4356100" y="1125538"/>
            <a:ext cx="4645025" cy="2160587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&lt;</a:t>
            </a:r>
            <a:r>
              <a:rPr lang="en-US" sz="1600" dirty="0" err="1">
                <a:solidFill>
                  <a:srgbClr val="000000"/>
                </a:solidFill>
                <a:latin typeface="Calibri"/>
              </a:rPr>
              <a:t>xsl:template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 match="/author"&gt; &lt;html&gt;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&lt;head&gt;&lt;title&gt;An author&lt;/title&gt;&lt;/head&gt;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&lt;body </a:t>
            </a:r>
            <a:r>
              <a:rPr lang="en-US" sz="1600" dirty="0" err="1">
                <a:solidFill>
                  <a:srgbClr val="000000"/>
                </a:solidFill>
                <a:latin typeface="Calibri"/>
              </a:rPr>
              <a:t>bgcolor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="white"&gt;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	 &lt;b&gt;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&lt;</a:t>
            </a:r>
            <a:r>
              <a:rPr lang="en-US" sz="1600" dirty="0" err="1">
                <a:solidFill>
                  <a:srgbClr val="FF0000"/>
                </a:solidFill>
                <a:latin typeface="Calibri"/>
              </a:rPr>
              <a:t>xsl:value-of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 select="name"/&gt;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&lt;/b&gt;&lt;br/&gt;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	 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&lt;</a:t>
            </a:r>
            <a:r>
              <a:rPr lang="en-US" sz="1600" dirty="0" err="1">
                <a:solidFill>
                  <a:srgbClr val="FF0000"/>
                </a:solidFill>
                <a:latin typeface="Calibri"/>
              </a:rPr>
              <a:t>xsl:value-of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 select="affiliation"/&gt;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&lt;br/&gt;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	 &lt;i&gt;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&lt;</a:t>
            </a:r>
            <a:r>
              <a:rPr lang="en-US" sz="1600" dirty="0" err="1">
                <a:solidFill>
                  <a:srgbClr val="FF0000"/>
                </a:solidFill>
                <a:latin typeface="Calibri"/>
              </a:rPr>
              <a:t>xsl:value-of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 select="email"/&gt;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&lt;/i&gt;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&lt;/body&gt;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  &lt;/html&gt;&lt;/</a:t>
            </a:r>
            <a:r>
              <a:rPr lang="en-US" sz="1600" dirty="0" err="1">
                <a:solidFill>
                  <a:srgbClr val="000000"/>
                </a:solidFill>
                <a:latin typeface="Calibri"/>
              </a:rPr>
              <a:t>xsl:template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&gt;</a:t>
            </a:r>
            <a:endParaRPr lang="el-GR" sz="1600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Observations About XSLT</a:t>
            </a:r>
            <a:endParaRPr lang="el-GR"/>
          </a:p>
        </p:txBody>
      </p:sp>
      <p:sp>
        <p:nvSpPr>
          <p:cNvPr id="1966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268760"/>
            <a:ext cx="8353425" cy="4967288"/>
          </a:xfrm>
        </p:spPr>
        <p:txBody>
          <a:bodyPr/>
          <a:lstStyle/>
          <a:p>
            <a:pPr eaLnBrk="1" hangingPunct="1">
              <a:lnSpc>
                <a:spcPct val="120000"/>
              </a:lnSpc>
              <a:defRPr/>
            </a:pPr>
            <a:r>
              <a:rPr lang="fr-FR" sz="3200"/>
              <a:t>XSLT documents are XML documents </a:t>
            </a:r>
            <a:endParaRPr lang="en-GB" sz="3200"/>
          </a:p>
          <a:p>
            <a:pPr lvl="1" eaLnBrk="1" hangingPunct="1">
              <a:lnSpc>
                <a:spcPct val="120000"/>
              </a:lnSpc>
              <a:defRPr/>
            </a:pPr>
            <a:r>
              <a:rPr lang="en-GB" sz="3200">
                <a:ea typeface="ＭＳ Ｐゴシック" charset="0"/>
              </a:rPr>
              <a:t>XSLT sits on top of XML </a:t>
            </a:r>
            <a:endParaRPr lang="en-US" sz="3200">
              <a:ea typeface="ＭＳ Ｐゴシック" charset="0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en-US" sz="3200"/>
              <a:t>The XSLT document defines a </a:t>
            </a:r>
            <a:r>
              <a:rPr lang="en-US" sz="3200" b="1">
                <a:solidFill>
                  <a:schemeClr val="tx1">
                    <a:lumMod val="75000"/>
                  </a:schemeClr>
                </a:solidFill>
              </a:rPr>
              <a:t>template</a:t>
            </a:r>
            <a:endParaRPr lang="en-GB" sz="3200" b="1">
              <a:solidFill>
                <a:schemeClr val="tx1">
                  <a:lumMod val="75000"/>
                </a:schemeClr>
              </a:solidFill>
            </a:endParaRPr>
          </a:p>
          <a:p>
            <a:pPr lvl="1" eaLnBrk="1" hangingPunct="1">
              <a:lnSpc>
                <a:spcPct val="120000"/>
              </a:lnSpc>
              <a:defRPr/>
            </a:pPr>
            <a:r>
              <a:rPr lang="en-GB" sz="3200">
                <a:ea typeface="ＭＳ Ｐゴシック" charset="0"/>
              </a:rPr>
              <a:t>In this case, an HTML document with placeholders for content to be inserted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en-US" sz="3200" b="1" err="1"/>
              <a:t>xsl:value-of</a:t>
            </a:r>
            <a:r>
              <a:rPr lang="en-US" sz="3200"/>
              <a:t> retrieves value of an element and copies it into output document</a:t>
            </a:r>
            <a:endParaRPr lang="el-GR" sz="3200"/>
          </a:p>
          <a:p>
            <a:pPr lvl="1" eaLnBrk="1" hangingPunct="1">
              <a:lnSpc>
                <a:spcPct val="120000"/>
              </a:lnSpc>
              <a:defRPr/>
            </a:pPr>
            <a:r>
              <a:rPr lang="el-GR" sz="3200">
                <a:ea typeface="ＭＳ Ｐゴシック" charset="0"/>
              </a:rPr>
              <a:t>It places some content into the template 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0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 Template</a:t>
            </a:r>
            <a:endParaRPr lang="el-GR"/>
          </a:p>
        </p:txBody>
      </p:sp>
      <p:sp>
        <p:nvSpPr>
          <p:cNvPr id="19661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charset="0"/>
              <a:buNone/>
            </a:pPr>
            <a:r>
              <a:rPr lang="en-US" sz="3200" dirty="0"/>
              <a:t>&lt;html&gt;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&lt;head&gt;&lt;title&gt;An author&lt;/title&gt;&lt;/head&gt;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&lt;body </a:t>
            </a:r>
            <a:r>
              <a:rPr lang="en-US" sz="3200" dirty="0" err="1"/>
              <a:t>bgcolor</a:t>
            </a:r>
            <a:r>
              <a:rPr lang="en-US" sz="3200" dirty="0"/>
              <a:t>="white"&gt;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	&lt;b&gt;...&lt;/b&gt;&lt;br&gt;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	...&lt;br&gt;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	&lt;i&gt;...&lt;/i&gt;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&lt;/body&gt;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&lt;/html&gt;</a:t>
            </a:r>
            <a:endParaRPr lang="el-GR" sz="3200" dirty="0"/>
          </a:p>
        </p:txBody>
      </p:sp>
      <p:sp>
        <p:nvSpPr>
          <p:cNvPr id="196611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Auxiliary Templates</a:t>
            </a:r>
            <a:endParaRPr lang="el-GR"/>
          </a:p>
        </p:txBody>
      </p:sp>
      <p:sp>
        <p:nvSpPr>
          <p:cNvPr id="1986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44513" y="1700213"/>
            <a:ext cx="8054975" cy="4609107"/>
          </a:xfrm>
        </p:spPr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sz="3200" dirty="0"/>
              <a:t>We may have XML documents with details of several authors</a:t>
            </a:r>
            <a:endParaRPr lang="en-GB" sz="3200" dirty="0"/>
          </a:p>
          <a:p>
            <a:pPr eaLnBrk="1" hangingPunct="1">
              <a:lnSpc>
                <a:spcPct val="120000"/>
              </a:lnSpc>
            </a:pPr>
            <a:r>
              <a:rPr lang="en-GB" sz="3200" dirty="0"/>
              <a:t>It is a waste of effort to treat each </a:t>
            </a:r>
            <a:r>
              <a:rPr lang="en-GB" sz="3200" b="1" dirty="0"/>
              <a:t>author</a:t>
            </a:r>
            <a:r>
              <a:rPr lang="en-GB" sz="3200" dirty="0"/>
              <a:t> element separately</a:t>
            </a:r>
            <a:endParaRPr lang="en-US" sz="3200" dirty="0"/>
          </a:p>
          <a:p>
            <a:pPr eaLnBrk="1" hangingPunct="1">
              <a:lnSpc>
                <a:spcPct val="120000"/>
              </a:lnSpc>
            </a:pPr>
            <a:r>
              <a:rPr lang="en-US" sz="3200" dirty="0"/>
              <a:t>In such cases, a special template is defined for </a:t>
            </a:r>
            <a:r>
              <a:rPr lang="en-US" sz="3200" b="1" dirty="0"/>
              <a:t>author</a:t>
            </a:r>
            <a:r>
              <a:rPr lang="en-US" sz="3200" dirty="0"/>
              <a:t> elements, which is used by the main template</a:t>
            </a:r>
            <a:endParaRPr lang="el-GR" sz="32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 of an Auxiliary Template</a:t>
            </a:r>
            <a:endParaRPr lang="el-GR"/>
          </a:p>
        </p:txBody>
      </p:sp>
      <p:sp>
        <p:nvSpPr>
          <p:cNvPr id="2007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268413"/>
            <a:ext cx="8353425" cy="511175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&lt;authors&gt;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&lt;author&gt;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&lt;name&gt;</a:t>
            </a:r>
            <a:r>
              <a:rPr lang="en-US" err="1"/>
              <a:t>Grigoris</a:t>
            </a:r>
            <a:r>
              <a:rPr lang="en-US"/>
              <a:t> Antoniou&lt;/name&gt;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&lt;affiliation&gt;University of Bremen&lt;/affiliation&gt;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&lt;email&gt;</a:t>
            </a:r>
            <a:r>
              <a:rPr lang="en-US" err="1"/>
              <a:t>ga@tzi.de</a:t>
            </a:r>
            <a:r>
              <a:rPr lang="en-US"/>
              <a:t>&lt;/email&gt;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&lt;/author&gt;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&lt;author&gt;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&lt;name&gt;David </a:t>
            </a:r>
            <a:r>
              <a:rPr lang="en-US" err="1"/>
              <a:t>Billington</a:t>
            </a:r>
            <a:r>
              <a:rPr lang="en-US"/>
              <a:t>&lt;/name&gt;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&lt;affiliation&gt;Griffith University&lt;/affiliation&gt;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&lt;email&gt;</a:t>
            </a:r>
            <a:r>
              <a:rPr lang="en-US" err="1"/>
              <a:t>david@gu.edu.net</a:t>
            </a:r>
            <a:r>
              <a:rPr lang="en-US"/>
              <a:t>&lt;/email&gt;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&lt;/author&gt;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&lt;/authors&gt;</a:t>
            </a:r>
            <a:endParaRPr lang="el-GR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 of an Auxiliary Template</a:t>
            </a:r>
            <a:endParaRPr lang="el-GR"/>
          </a:p>
        </p:txBody>
      </p:sp>
      <p:sp>
        <p:nvSpPr>
          <p:cNvPr id="2027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569325" cy="5111750"/>
          </a:xfrm>
        </p:spPr>
        <p:txBody>
          <a:bodyPr/>
          <a:lstStyle/>
          <a:p>
            <a:pPr defTabSz="876300" eaLnBrk="1" hangingPunct="1">
              <a:buFont typeface="Wingdings" charset="0"/>
              <a:buNone/>
            </a:pPr>
            <a:r>
              <a:rPr lang="en-US" sz="3200"/>
              <a:t>&lt;</a:t>
            </a:r>
            <a:r>
              <a:rPr lang="en-US" sz="3200" err="1"/>
              <a:t>xsl:template</a:t>
            </a:r>
            <a:r>
              <a:rPr lang="en-US" sz="3200"/>
              <a:t> match="/"&gt;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&lt;html&gt;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   &lt;head&gt;&lt;title&gt;Authors&lt;/title&gt;&lt;/head&gt;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   &lt;body </a:t>
            </a:r>
            <a:r>
              <a:rPr lang="en-US" sz="3200" err="1"/>
              <a:t>bgcolor</a:t>
            </a:r>
            <a:r>
              <a:rPr lang="en-US" sz="3200"/>
              <a:t>="white"&gt;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        </a:t>
            </a:r>
            <a:r>
              <a:rPr lang="en-US" sz="3200">
                <a:solidFill>
                  <a:srgbClr val="FF0000"/>
                </a:solidFill>
              </a:rPr>
              <a:t>&lt;</a:t>
            </a:r>
            <a:r>
              <a:rPr lang="en-US" sz="3200" err="1">
                <a:solidFill>
                  <a:srgbClr val="FF0000"/>
                </a:solidFill>
              </a:rPr>
              <a:t>xsl:apply-templates</a:t>
            </a:r>
            <a:r>
              <a:rPr lang="en-US" sz="3200">
                <a:solidFill>
                  <a:srgbClr val="FF0000"/>
                </a:solidFill>
              </a:rPr>
              <a:t> select="author"/&gt;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     </a:t>
            </a:r>
            <a:r>
              <a:rPr lang="en-US" sz="3200" i="1"/>
              <a:t>&lt;!-- apply templates for AUTHORS children --&gt;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   &lt;/body&gt;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&lt;/html&gt;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&lt;/</a:t>
            </a:r>
            <a:r>
              <a:rPr lang="en-US" sz="3200" err="1"/>
              <a:t>xsl:template</a:t>
            </a:r>
            <a:r>
              <a:rPr lang="en-US" sz="3200"/>
              <a:t>&gt;</a:t>
            </a:r>
            <a:endParaRPr lang="el-GR" sz="32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 of an Auxiliary Template</a:t>
            </a:r>
            <a:endParaRPr lang="el-GR"/>
          </a:p>
        </p:txBody>
      </p:sp>
      <p:sp>
        <p:nvSpPr>
          <p:cNvPr id="2048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1268760"/>
            <a:ext cx="8642225" cy="5400600"/>
          </a:xfrm>
        </p:spPr>
        <p:txBody>
          <a:bodyPr/>
          <a:lstStyle/>
          <a:p>
            <a:pPr eaLnBrk="1" hangingPunct="1">
              <a:buFont typeface="Wingdings" charset="0"/>
              <a:buNone/>
            </a:pPr>
            <a:r>
              <a:rPr lang="en-US" dirty="0"/>
              <a:t>	&lt;</a:t>
            </a:r>
            <a:r>
              <a:rPr lang="en-US" dirty="0" err="1"/>
              <a:t>xsl:template</a:t>
            </a:r>
            <a:r>
              <a:rPr lang="en-US" dirty="0"/>
              <a:t> match="authors"&gt;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	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xsl:apply-templates</a:t>
            </a:r>
            <a:r>
              <a:rPr lang="en-US" dirty="0">
                <a:solidFill>
                  <a:srgbClr val="FF0000"/>
                </a:solidFill>
              </a:rPr>
              <a:t> select="author"/&gt;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&lt;/</a:t>
            </a:r>
            <a:r>
              <a:rPr lang="en-US" dirty="0" err="1"/>
              <a:t>xsl:template</a:t>
            </a:r>
            <a:r>
              <a:rPr lang="en-US" dirty="0"/>
              <a:t>&gt;</a:t>
            </a:r>
          </a:p>
          <a:p>
            <a:pPr eaLnBrk="1" hangingPunct="1">
              <a:buFont typeface="Wingdings" charset="0"/>
              <a:buNone/>
            </a:pPr>
            <a:endParaRPr lang="en-US" dirty="0"/>
          </a:p>
          <a:p>
            <a:pPr eaLnBrk="1" hangingPunct="1">
              <a:buFont typeface="Wingdings" charset="0"/>
              <a:buNone/>
            </a:pPr>
            <a:endParaRPr lang="en-US" sz="900" dirty="0"/>
          </a:p>
          <a:p>
            <a:pPr eaLnBrk="1" hangingPunct="1">
              <a:buFont typeface="Wingdings" charset="0"/>
              <a:buNone/>
            </a:pPr>
            <a:r>
              <a:rPr lang="en-US" dirty="0"/>
              <a:t>	&lt;</a:t>
            </a:r>
            <a:r>
              <a:rPr lang="en-US" dirty="0" err="1"/>
              <a:t>xsl:template</a:t>
            </a:r>
            <a:r>
              <a:rPr lang="en-US" dirty="0"/>
              <a:t> match="author"&gt;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   &lt;h2&gt;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select="name"/&gt;</a:t>
            </a:r>
            <a:r>
              <a:rPr lang="en-US" dirty="0"/>
              <a:t>&lt;/h2&gt;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   &lt;p&gt; Affiliation: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select="affiliation"/&gt;</a:t>
            </a:r>
            <a:r>
              <a:rPr lang="en-US" dirty="0"/>
              <a:t>&lt;br/&gt;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   Email: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select="email"/&gt; </a:t>
            </a:r>
            <a:r>
              <a:rPr lang="en-US" dirty="0"/>
              <a:t>&lt;/p&gt;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&lt;/</a:t>
            </a:r>
            <a:r>
              <a:rPr lang="en-US" dirty="0" err="1"/>
              <a:t>xsl:template</a:t>
            </a:r>
            <a:r>
              <a:rPr lang="en-US" dirty="0"/>
              <a:t>&gt;</a:t>
            </a:r>
            <a:endParaRPr lang="el-GR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4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Multiple Authors Output</a:t>
            </a:r>
            <a:endParaRPr lang="el-GR"/>
          </a:p>
        </p:txBody>
      </p:sp>
      <p:sp>
        <p:nvSpPr>
          <p:cNvPr id="2068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850" y="1196752"/>
            <a:ext cx="8496300" cy="539993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&lt;html&gt;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&lt;head&gt;&lt;title&gt;Authors&lt;/title&gt;&lt;/head&gt;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&lt;body </a:t>
            </a:r>
            <a:r>
              <a:rPr lang="en-US" sz="3200" dirty="0" err="1"/>
              <a:t>bgcolor</a:t>
            </a:r>
            <a:r>
              <a:rPr lang="en-US" sz="3200" dirty="0"/>
              <a:t>="white"&gt;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endParaRPr lang="en-US" sz="700" dirty="0"/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&lt;h2&gt;Grigoris Antoniou&lt;/h2&gt;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&lt;p&gt;Affiliation: University of Bremen&lt;br/&gt;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Email: </a:t>
            </a:r>
            <a:r>
              <a:rPr lang="en-US" sz="3200" dirty="0">
                <a:hlinkClick r:id="rId3"/>
              </a:rPr>
              <a:t>ga@tzi.de&lt;/p</a:t>
            </a:r>
            <a:r>
              <a:rPr lang="en-US" sz="3200" dirty="0"/>
              <a:t>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endParaRPr lang="en-US" sz="700" dirty="0"/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&lt;h2&gt;David </a:t>
            </a:r>
            <a:r>
              <a:rPr lang="en-US" sz="3200" dirty="0" err="1"/>
              <a:t>Billington</a:t>
            </a:r>
            <a:r>
              <a:rPr lang="en-US" sz="3200" dirty="0"/>
              <a:t>&lt;/h2&gt;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&lt;p&gt;Affiliation: Griffith University&lt;br/&gt;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Email: </a:t>
            </a:r>
            <a:r>
              <a:rPr lang="en-US" sz="3200" dirty="0">
                <a:hlinkClick r:id="rId4"/>
              </a:rPr>
              <a:t>david@gu.edu.net&lt;/p</a:t>
            </a:r>
            <a:r>
              <a:rPr lang="en-US" sz="3200" dirty="0"/>
              <a:t>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endParaRPr lang="en-US" sz="700" dirty="0"/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&lt;/body&gt;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&lt;/html&gt;</a:t>
            </a:r>
            <a:endParaRPr lang="el-GR" sz="32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Explanation of the Example</a:t>
            </a:r>
            <a:endParaRPr lang="el-GR"/>
          </a:p>
        </p:txBody>
      </p:sp>
      <p:sp>
        <p:nvSpPr>
          <p:cNvPr id="208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6263" y="1412875"/>
            <a:ext cx="8172450" cy="4967288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3200" b="1" err="1"/>
              <a:t>xsl:apply-templates</a:t>
            </a:r>
            <a:r>
              <a:rPr lang="en-US" sz="3200"/>
              <a:t> element causes all children of context node to be matched against selected path expression</a:t>
            </a:r>
            <a:endParaRPr lang="en-GB" sz="3200"/>
          </a:p>
          <a:p>
            <a:pPr marL="225425" lvl="1" indent="-225425" eaLnBrk="1" hangingPunct="1"/>
            <a:r>
              <a:rPr lang="en-GB" sz="2800">
                <a:ea typeface="ＭＳ Ｐゴシック" charset="0"/>
              </a:rPr>
              <a:t>e.g., if current template applies to </a:t>
            </a:r>
            <a:r>
              <a:rPr lang="en-GB" sz="2800" b="1">
                <a:ea typeface="ＭＳ Ｐゴシック" charset="0"/>
              </a:rPr>
              <a:t>/</a:t>
            </a:r>
            <a:r>
              <a:rPr lang="en-GB" sz="2800">
                <a:ea typeface="ＭＳ Ｐゴシック" charset="0"/>
              </a:rPr>
              <a:t>, then element </a:t>
            </a:r>
            <a:r>
              <a:rPr lang="en-GB" sz="2800" b="1" err="1">
                <a:ea typeface="ＭＳ Ｐゴシック" charset="0"/>
              </a:rPr>
              <a:t>xsl:apply-templates</a:t>
            </a:r>
            <a:r>
              <a:rPr lang="en-GB" sz="2800">
                <a:ea typeface="ＭＳ Ｐゴシック" charset="0"/>
              </a:rPr>
              <a:t> applies to root element</a:t>
            </a:r>
          </a:p>
          <a:p>
            <a:pPr marL="225425" lvl="1" indent="-225425" eaLnBrk="1" hangingPunct="1"/>
            <a:r>
              <a:rPr lang="en-GB" sz="2800">
                <a:ea typeface="ＭＳ Ｐゴシック" charset="0"/>
              </a:rPr>
              <a:t>i.e., the </a:t>
            </a:r>
            <a:r>
              <a:rPr lang="en-GB" sz="2800" b="1">
                <a:ea typeface="ＭＳ Ｐゴシック" charset="0"/>
              </a:rPr>
              <a:t>authors</a:t>
            </a:r>
            <a:r>
              <a:rPr lang="en-GB" sz="2800">
                <a:ea typeface="ＭＳ Ｐゴシック" charset="0"/>
              </a:rPr>
              <a:t> element (</a:t>
            </a:r>
            <a:r>
              <a:rPr lang="en-GB" sz="2800" b="1">
                <a:ea typeface="ＭＳ Ｐゴシック" charset="0"/>
              </a:rPr>
              <a:t>/</a:t>
            </a:r>
            <a:r>
              <a:rPr lang="en-GB" sz="2800">
                <a:ea typeface="ＭＳ Ｐゴシック" charset="0"/>
              </a:rPr>
              <a:t> is located above root)</a:t>
            </a:r>
          </a:p>
          <a:p>
            <a:pPr marL="225425" lvl="1" indent="-225425" eaLnBrk="1" hangingPunct="1"/>
            <a:r>
              <a:rPr lang="en-GB" sz="2800">
                <a:ea typeface="ＭＳ Ｐゴシック" charset="0"/>
              </a:rPr>
              <a:t>If current context node is </a:t>
            </a:r>
            <a:r>
              <a:rPr lang="en-GB" sz="2800" b="1">
                <a:ea typeface="ＭＳ Ｐゴシック" charset="0"/>
              </a:rPr>
              <a:t>authors</a:t>
            </a:r>
            <a:r>
              <a:rPr lang="en-GB" sz="2800">
                <a:ea typeface="ＭＳ Ｐゴシック" charset="0"/>
              </a:rPr>
              <a:t> element, then element </a:t>
            </a:r>
            <a:r>
              <a:rPr lang="en-GB" sz="2800" b="1" err="1">
                <a:ea typeface="ＭＳ Ｐゴシック" charset="0"/>
              </a:rPr>
              <a:t>xsl:apply-templates</a:t>
            </a:r>
            <a:r>
              <a:rPr lang="en-GB" sz="2800" b="1">
                <a:ea typeface="ＭＳ Ｐゴシック" charset="0"/>
              </a:rPr>
              <a:t> select="author"</a:t>
            </a:r>
            <a:r>
              <a:rPr lang="en-GB" sz="2800">
                <a:ea typeface="ＭＳ Ｐゴシック" charset="0"/>
              </a:rPr>
              <a:t> causes template for </a:t>
            </a:r>
            <a:r>
              <a:rPr lang="en-GB" sz="2800" b="1">
                <a:ea typeface="ＭＳ Ｐゴシック" charset="0"/>
              </a:rPr>
              <a:t>author</a:t>
            </a:r>
            <a:r>
              <a:rPr lang="en-GB" sz="2800">
                <a:ea typeface="ＭＳ Ｐゴシック" charset="0"/>
              </a:rPr>
              <a:t> elements to be applied to all </a:t>
            </a:r>
            <a:r>
              <a:rPr lang="en-GB" sz="2800" b="1">
                <a:ea typeface="ＭＳ Ｐゴシック" charset="0"/>
              </a:rPr>
              <a:t>author</a:t>
            </a:r>
            <a:r>
              <a:rPr lang="en-GB" sz="2800">
                <a:ea typeface="ＭＳ Ｐゴシック" charset="0"/>
              </a:rPr>
              <a:t> children of </a:t>
            </a:r>
            <a:r>
              <a:rPr lang="en-GB" sz="2800" b="1">
                <a:ea typeface="ＭＳ Ｐゴシック" charset="0"/>
              </a:rPr>
              <a:t>authors </a:t>
            </a:r>
            <a:r>
              <a:rPr lang="en-GB" sz="2800">
                <a:ea typeface="ＭＳ Ｐゴシック" charset="0"/>
              </a:rPr>
              <a:t>element</a:t>
            </a:r>
            <a:endParaRPr lang="el-GR" sz="2800">
              <a:ea typeface="ＭＳ Ｐゴシック" charset="0"/>
            </a:endParaRPr>
          </a:p>
        </p:txBody>
      </p:sp>
      <p:sp>
        <p:nvSpPr>
          <p:cNvPr id="208899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Namespaces</a:t>
            </a:r>
            <a:endParaRPr lang="el-GR"/>
          </a:p>
        </p:txBody>
      </p:sp>
      <p:sp>
        <p:nvSpPr>
          <p:cNvPr id="1413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3" y="1411288"/>
            <a:ext cx="7980362" cy="4465637"/>
          </a:xfrm>
        </p:spPr>
        <p:txBody>
          <a:bodyPr/>
          <a:lstStyle/>
          <a:p>
            <a:pPr marL="533400" indent="-533400" eaLnBrk="1" hangingPunct="1">
              <a:defRPr/>
            </a:pPr>
            <a:r>
              <a:rPr lang="en-US" sz="3200" dirty="0"/>
              <a:t>XML namespaces provide uniquely named elements &amp; attributes in an XML document</a:t>
            </a:r>
          </a:p>
          <a:p>
            <a:pPr marL="533400" indent="-533400" eaLnBrk="1" hangingPunct="1">
              <a:defRPr/>
            </a:pPr>
            <a:r>
              <a:rPr lang="el-GR" sz="3200" dirty="0"/>
              <a:t>XML </a:t>
            </a:r>
            <a:r>
              <a:rPr lang="el-GR" sz="3200" dirty="0" err="1"/>
              <a:t>document</a:t>
            </a:r>
            <a:r>
              <a:rPr lang="el-GR" sz="3200" dirty="0"/>
              <a:t> </a:t>
            </a:r>
            <a:r>
              <a:rPr lang="el-GR" sz="3200" dirty="0" err="1"/>
              <a:t>may</a:t>
            </a:r>
            <a:r>
              <a:rPr lang="el-GR" sz="3200" dirty="0"/>
              <a:t> use </a:t>
            </a:r>
            <a:r>
              <a:rPr lang="en-US" sz="3200" dirty="0"/>
              <a:t>&gt;1</a:t>
            </a:r>
            <a:r>
              <a:rPr lang="el-GR" sz="3200" dirty="0"/>
              <a:t> DTD </a:t>
            </a:r>
            <a:r>
              <a:rPr lang="el-GR" sz="3200" dirty="0" err="1"/>
              <a:t>or</a:t>
            </a:r>
            <a:r>
              <a:rPr lang="el-GR" sz="3200" dirty="0"/>
              <a:t> </a:t>
            </a:r>
            <a:r>
              <a:rPr lang="el-GR" sz="3200" dirty="0" err="1"/>
              <a:t>schema</a:t>
            </a:r>
            <a:r>
              <a:rPr lang="en-US" sz="3200" dirty="0"/>
              <a:t>s</a:t>
            </a:r>
            <a:r>
              <a:rPr lang="el-GR" sz="3200" dirty="0"/>
              <a:t> </a:t>
            </a:r>
            <a:endParaRPr lang="en-US" sz="3200" dirty="0"/>
          </a:p>
          <a:p>
            <a:pPr marL="533400" indent="-533400" eaLnBrk="1" hangingPunct="1">
              <a:defRPr/>
            </a:pPr>
            <a:r>
              <a:rPr lang="en-US" sz="3200" dirty="0"/>
              <a:t>Since each was developed independently, </a:t>
            </a:r>
            <a:r>
              <a:rPr lang="en-US" sz="3200" b="1" dirty="0">
                <a:hlinkClick r:id="rId3"/>
              </a:rPr>
              <a:t>name collisions </a:t>
            </a:r>
            <a:r>
              <a:rPr lang="en-US" sz="3200" dirty="0"/>
              <a:t>can occur </a:t>
            </a:r>
          </a:p>
          <a:p>
            <a:pPr marL="533400" indent="-533400" eaLnBrk="1" hangingPunct="1">
              <a:defRPr/>
            </a:pPr>
            <a:r>
              <a:rPr lang="en-US" sz="3200" dirty="0"/>
              <a:t>S</a:t>
            </a:r>
            <a:r>
              <a:rPr lang="el-GR" sz="3200" dirty="0" err="1"/>
              <a:t>olution</a:t>
            </a:r>
            <a:r>
              <a:rPr lang="en-US" sz="3200" dirty="0"/>
              <a:t>:</a:t>
            </a:r>
            <a:r>
              <a:rPr lang="el-GR" sz="3200" dirty="0"/>
              <a:t> use</a:t>
            </a:r>
            <a:r>
              <a:rPr lang="en-US" sz="3200" dirty="0"/>
              <a:t> </a:t>
            </a:r>
            <a:r>
              <a:rPr lang="el-GR" sz="3200" dirty="0" err="1"/>
              <a:t>different</a:t>
            </a:r>
            <a:r>
              <a:rPr lang="el-GR" sz="3200" dirty="0"/>
              <a:t> </a:t>
            </a:r>
            <a:r>
              <a:rPr lang="el-GR" sz="3200" dirty="0" err="1"/>
              <a:t>prefix</a:t>
            </a:r>
            <a:br>
              <a:rPr lang="en-US" sz="3200" dirty="0"/>
            </a:br>
            <a:r>
              <a:rPr lang="el-GR" sz="3200" b="1" dirty="0" err="1">
                <a:ea typeface="ＭＳ Ｐゴシック" charset="0"/>
              </a:rPr>
              <a:t>prefix:name</a:t>
            </a:r>
            <a:endParaRPr lang="en-US" sz="3200" b="1" dirty="0">
              <a:ea typeface="ＭＳ Ｐゴシック" charset="0"/>
            </a:endParaRPr>
          </a:p>
          <a:p>
            <a:pPr marL="533400" indent="-533400" eaLnBrk="1" hangingPunct="1">
              <a:defRPr/>
            </a:pPr>
            <a:r>
              <a:rPr lang="en-US" sz="3200" dirty="0"/>
              <a:t>Where a prefix is associated with a </a:t>
            </a:r>
            <a:r>
              <a:rPr lang="en-US" sz="3200" dirty="0">
                <a:hlinkClick r:id="rId4"/>
              </a:rPr>
              <a:t>URI</a:t>
            </a:r>
            <a:r>
              <a:rPr lang="en-US" sz="3200" dirty="0"/>
              <a:t>, which can be a DTD or schema file</a:t>
            </a:r>
            <a:endParaRPr lang="en-US" sz="3600" dirty="0">
              <a:ea typeface="ＭＳ Ｐゴシック" charset="0"/>
            </a:endParaRPr>
          </a:p>
          <a:p>
            <a:pPr marL="512763" indent="-519113" eaLnBrk="1" hangingPunct="1">
              <a:defRPr/>
            </a:pPr>
            <a:r>
              <a:rPr lang="en-US" sz="3200" b="1" dirty="0"/>
              <a:t>Namespaces even more important in RDF</a:t>
            </a:r>
            <a:endParaRPr lang="el-GR" sz="3200" b="1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Explanation of the Example</a:t>
            </a:r>
            <a:endParaRPr lang="el-GR"/>
          </a:p>
        </p:txBody>
      </p:sp>
      <p:sp>
        <p:nvSpPr>
          <p:cNvPr id="2109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55650" y="1412875"/>
            <a:ext cx="7632700" cy="496728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3200"/>
              <a:t>It is good practice to define a template for each element type in the document</a:t>
            </a:r>
            <a:endParaRPr lang="en-GB" sz="3200"/>
          </a:p>
          <a:p>
            <a:pPr lvl="1" eaLnBrk="1" hangingPunct="1">
              <a:lnSpc>
                <a:spcPct val="90000"/>
              </a:lnSpc>
            </a:pPr>
            <a:r>
              <a:rPr lang="en-GB" sz="3200">
                <a:ea typeface="ＭＳ Ｐゴシック" charset="0"/>
              </a:rPr>
              <a:t>Even if no specific processing is applied to certain elements, the </a:t>
            </a:r>
            <a:r>
              <a:rPr lang="en-GB" sz="3200" b="1" err="1">
                <a:ea typeface="ＭＳ Ｐゴシック" charset="0"/>
              </a:rPr>
              <a:t>xsl:apply-templates</a:t>
            </a:r>
            <a:r>
              <a:rPr lang="en-GB" sz="3200">
                <a:ea typeface="ＭＳ Ｐゴシック" charset="0"/>
              </a:rPr>
              <a:t> element should be used</a:t>
            </a:r>
          </a:p>
          <a:p>
            <a:pPr lvl="1" eaLnBrk="1" hangingPunct="1">
              <a:lnSpc>
                <a:spcPct val="90000"/>
              </a:lnSpc>
            </a:pPr>
            <a:r>
              <a:rPr lang="en-GB" sz="3200">
                <a:ea typeface="ＭＳ Ｐゴシック" charset="0"/>
              </a:rPr>
              <a:t>E.g. </a:t>
            </a:r>
            <a:r>
              <a:rPr lang="en-GB" sz="3200" b="1">
                <a:ea typeface="ＭＳ Ｐゴシック" charset="0"/>
              </a:rPr>
              <a:t>authors</a:t>
            </a:r>
            <a:endParaRPr lang="en-GB" sz="3200">
              <a:ea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GB" sz="3200"/>
              <a:t>In this </a:t>
            </a:r>
            <a:r>
              <a:rPr lang="en-US" sz="3200"/>
              <a:t>way, we work from the root to the leaves of the tree, and </a:t>
            </a:r>
            <a:r>
              <a:rPr lang="en-US" sz="3200" b="1"/>
              <a:t>all</a:t>
            </a:r>
            <a:r>
              <a:rPr lang="en-US" sz="3200"/>
              <a:t> templates are applied</a:t>
            </a:r>
            <a:endParaRPr lang="el-GR" sz="3200"/>
          </a:p>
        </p:txBody>
      </p:sp>
      <p:sp>
        <p:nvSpPr>
          <p:cNvPr id="210947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Processing XML Attributes </a:t>
            </a:r>
            <a:endParaRPr lang="el-GR"/>
          </a:p>
        </p:txBody>
      </p:sp>
      <p:sp>
        <p:nvSpPr>
          <p:cNvPr id="2129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775" y="1556792"/>
            <a:ext cx="8351713" cy="4967287"/>
          </a:xfrm>
        </p:spPr>
        <p:txBody>
          <a:bodyPr/>
          <a:lstStyle/>
          <a:p>
            <a:pPr marL="0" indent="0" defTabSz="825500" eaLnBrk="1" hangingPunct="1">
              <a:spcAft>
                <a:spcPct val="50000"/>
              </a:spcAft>
              <a:buFont typeface="Wingdings" charset="0"/>
              <a:buNone/>
              <a:tabLst>
                <a:tab pos="1257300" algn="l"/>
                <a:tab pos="2870200" algn="l"/>
              </a:tabLst>
            </a:pPr>
            <a:r>
              <a:rPr lang="en-US"/>
              <a:t>Suppose we wish to transform to itself the element:</a:t>
            </a:r>
            <a:br>
              <a:rPr lang="en-US"/>
            </a:br>
            <a:r>
              <a:rPr lang="en-US"/>
              <a:t>   </a:t>
            </a:r>
            <a:r>
              <a:rPr lang="en-US" sz="2400" b="1"/>
              <a:t>&lt;person </a:t>
            </a:r>
            <a:r>
              <a:rPr lang="en-US" sz="2400" b="1" err="1"/>
              <a:t>firstname</a:t>
            </a:r>
            <a:r>
              <a:rPr lang="en-US" sz="2400" b="1"/>
              <a:t>="John" </a:t>
            </a:r>
            <a:r>
              <a:rPr lang="en-US" sz="2400" b="1" err="1"/>
              <a:t>lastname</a:t>
            </a:r>
            <a:r>
              <a:rPr lang="en-US" sz="2400" b="1"/>
              <a:t>="Woo"/&gt;</a:t>
            </a:r>
          </a:p>
          <a:p>
            <a:pPr marL="0" indent="0" defTabSz="825500" eaLnBrk="1" hangingPunct="1">
              <a:buFont typeface="Wingdings" charset="0"/>
              <a:buNone/>
              <a:tabLst>
                <a:tab pos="1257300" algn="l"/>
                <a:tab pos="2870200" algn="l"/>
              </a:tabLst>
            </a:pPr>
            <a:endParaRPr lang="en-GB" sz="900" b="1"/>
          </a:p>
          <a:p>
            <a:pPr marL="0" indent="0" defTabSz="825500" eaLnBrk="1" hangingPunct="1">
              <a:spcAft>
                <a:spcPct val="50000"/>
              </a:spcAft>
              <a:buFont typeface="Wingdings" charset="0"/>
              <a:buNone/>
              <a:tabLst>
                <a:tab pos="1257300" algn="l"/>
                <a:tab pos="2870200" algn="l"/>
              </a:tabLst>
            </a:pPr>
            <a:r>
              <a:rPr lang="en-US" b="1">
                <a:solidFill>
                  <a:schemeClr val="accent1"/>
                </a:solidFill>
              </a:rPr>
              <a:t>Wrong solution:</a:t>
            </a:r>
          </a:p>
          <a:p>
            <a:pPr marL="342900" lvl="1" indent="-228600" defTabSz="825500" eaLnBrk="1" hangingPunct="1">
              <a:buFontTx/>
              <a:buNone/>
              <a:tabLst>
                <a:tab pos="1257300" algn="l"/>
                <a:tab pos="2870200" algn="l"/>
              </a:tabLst>
            </a:pPr>
            <a:r>
              <a:rPr lang="en-US">
                <a:ea typeface="ＭＳ Ｐゴシック" charset="0"/>
              </a:rPr>
              <a:t>&lt;</a:t>
            </a:r>
            <a:r>
              <a:rPr lang="en-US" err="1">
                <a:ea typeface="ＭＳ Ｐゴシック" charset="0"/>
              </a:rPr>
              <a:t>xsl:template</a:t>
            </a:r>
            <a:r>
              <a:rPr lang="en-US">
                <a:ea typeface="ＭＳ Ｐゴシック" charset="0"/>
              </a:rPr>
              <a:t> match="person"&gt;</a:t>
            </a:r>
          </a:p>
          <a:p>
            <a:pPr marL="342900" lvl="1" indent="-228600" defTabSz="825500" eaLnBrk="1" hangingPunct="1">
              <a:buFontTx/>
              <a:buNone/>
              <a:tabLst>
                <a:tab pos="1257300" algn="l"/>
                <a:tab pos="2870200" algn="l"/>
              </a:tabLst>
            </a:pPr>
            <a:r>
              <a:rPr lang="en-US">
                <a:ea typeface="ＭＳ Ｐゴシック" charset="0"/>
              </a:rPr>
              <a:t>	&lt;person </a:t>
            </a:r>
            <a:r>
              <a:rPr lang="en-US" err="1">
                <a:ea typeface="ＭＳ Ｐゴシック" charset="0"/>
              </a:rPr>
              <a:t>firstname</a:t>
            </a:r>
            <a:r>
              <a:rPr lang="en-US">
                <a:ea typeface="ＭＳ Ｐゴシック" charset="0"/>
              </a:rPr>
              <a:t>="&lt;</a:t>
            </a:r>
            <a:r>
              <a:rPr lang="en-US" err="1">
                <a:ea typeface="ＭＳ Ｐゴシック" charset="0"/>
              </a:rPr>
              <a:t>xsl:value-of</a:t>
            </a:r>
            <a:r>
              <a:rPr lang="en-US">
                <a:ea typeface="ＭＳ Ｐゴシック" charset="0"/>
              </a:rPr>
              <a:t> select="@</a:t>
            </a:r>
            <a:r>
              <a:rPr lang="en-US" err="1">
                <a:ea typeface="ＭＳ Ｐゴシック" charset="0"/>
              </a:rPr>
              <a:t>firstname</a:t>
            </a:r>
            <a:r>
              <a:rPr lang="en-US">
                <a:ea typeface="ＭＳ Ｐゴシック" charset="0"/>
              </a:rPr>
              <a:t>"&gt;"</a:t>
            </a:r>
          </a:p>
          <a:p>
            <a:pPr marL="342900" lvl="1" indent="-228600" defTabSz="825500" eaLnBrk="1" hangingPunct="1">
              <a:buFontTx/>
              <a:buNone/>
              <a:tabLst>
                <a:tab pos="1257300" algn="l"/>
                <a:tab pos="2870200" algn="l"/>
              </a:tabLst>
            </a:pPr>
            <a:r>
              <a:rPr lang="en-US">
                <a:ea typeface="ＭＳ Ｐゴシック" charset="0"/>
              </a:rPr>
              <a:t>	           </a:t>
            </a:r>
            <a:r>
              <a:rPr lang="en-US" err="1">
                <a:ea typeface="ＭＳ Ｐゴシック" charset="0"/>
              </a:rPr>
              <a:t>lastname</a:t>
            </a:r>
            <a:r>
              <a:rPr lang="en-US">
                <a:ea typeface="ＭＳ Ｐゴシック" charset="0"/>
              </a:rPr>
              <a:t>="&lt;</a:t>
            </a:r>
            <a:r>
              <a:rPr lang="en-US" err="1">
                <a:ea typeface="ＭＳ Ｐゴシック" charset="0"/>
              </a:rPr>
              <a:t>xsl:value-of</a:t>
            </a:r>
            <a:r>
              <a:rPr lang="en-US">
                <a:ea typeface="ＭＳ Ｐゴシック" charset="0"/>
              </a:rPr>
              <a:t> select="@</a:t>
            </a:r>
            <a:r>
              <a:rPr lang="en-US" err="1">
                <a:ea typeface="ＭＳ Ｐゴシック" charset="0"/>
              </a:rPr>
              <a:t>lastname</a:t>
            </a:r>
            <a:r>
              <a:rPr lang="en-US">
                <a:ea typeface="ＭＳ Ｐゴシック" charset="0"/>
              </a:rPr>
              <a:t>"&gt;"/&gt;</a:t>
            </a:r>
          </a:p>
          <a:p>
            <a:pPr marL="342900" lvl="1" indent="-228600" defTabSz="825500" eaLnBrk="1" hangingPunct="1">
              <a:buFontTx/>
              <a:buNone/>
              <a:tabLst>
                <a:tab pos="1257300" algn="l"/>
                <a:tab pos="2870200" algn="l"/>
              </a:tabLst>
            </a:pPr>
            <a:r>
              <a:rPr lang="en-US">
                <a:ea typeface="ＭＳ Ｐゴシック" charset="0"/>
              </a:rPr>
              <a:t>&lt;/</a:t>
            </a:r>
            <a:r>
              <a:rPr lang="en-US" err="1">
                <a:ea typeface="ＭＳ Ｐゴシック" charset="0"/>
              </a:rPr>
              <a:t>xsl:template</a:t>
            </a:r>
            <a:r>
              <a:rPr lang="en-US">
                <a:ea typeface="ＭＳ Ｐゴシック" charset="0"/>
              </a:rPr>
              <a:t>&gt;</a:t>
            </a:r>
            <a:endParaRPr lang="el-GR">
              <a:ea typeface="ＭＳ Ｐゴシック" charset="0"/>
            </a:endParaRPr>
          </a:p>
        </p:txBody>
      </p:sp>
      <p:sp>
        <p:nvSpPr>
          <p:cNvPr id="212995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Processing XML Attributes</a:t>
            </a:r>
            <a:endParaRPr lang="el-GR"/>
          </a:p>
        </p:txBody>
      </p:sp>
      <p:sp>
        <p:nvSpPr>
          <p:cNvPr id="2150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1025" y="1557338"/>
            <a:ext cx="7980363" cy="4751387"/>
          </a:xfrm>
        </p:spPr>
        <p:txBody>
          <a:bodyPr/>
          <a:lstStyle/>
          <a:p>
            <a:pPr marL="533400" indent="-533400" eaLnBrk="1" hangingPunct="1">
              <a:lnSpc>
                <a:spcPct val="90000"/>
              </a:lnSpc>
            </a:pPr>
            <a:r>
              <a:rPr lang="en-US" sz="3200"/>
              <a:t>Not</a:t>
            </a:r>
            <a:r>
              <a:rPr lang="en-GB" sz="3200"/>
              <a:t> well-formed because tags are not allowed within the values of attributes </a:t>
            </a:r>
          </a:p>
          <a:p>
            <a:pPr marL="533400" indent="-533400" eaLnBrk="1" hangingPunct="1">
              <a:lnSpc>
                <a:spcPct val="90000"/>
              </a:lnSpc>
              <a:spcAft>
                <a:spcPct val="40000"/>
              </a:spcAft>
            </a:pPr>
            <a:r>
              <a:rPr lang="en-GB" sz="3200"/>
              <a:t>We wish to add attribute values into template</a:t>
            </a:r>
          </a:p>
          <a:p>
            <a:pPr marL="914400" lvl="1" indent="-519113" eaLnBrk="1" hangingPunct="1">
              <a:lnSpc>
                <a:spcPct val="90000"/>
              </a:lnSpc>
              <a:spcBef>
                <a:spcPct val="10000"/>
              </a:spcBef>
              <a:buFontTx/>
              <a:buNone/>
            </a:pPr>
            <a:r>
              <a:rPr lang="en-US" sz="3200">
                <a:ea typeface="ＭＳ Ｐゴシック" charset="0"/>
              </a:rPr>
              <a:t>&lt;</a:t>
            </a:r>
            <a:r>
              <a:rPr lang="en-US" sz="3200" err="1">
                <a:ea typeface="ＭＳ Ｐゴシック" charset="0"/>
              </a:rPr>
              <a:t>xsl:template</a:t>
            </a:r>
            <a:r>
              <a:rPr lang="en-US" sz="3200">
                <a:ea typeface="ＭＳ Ｐゴシック" charset="0"/>
              </a:rPr>
              <a:t> match="person"&gt;</a:t>
            </a:r>
          </a:p>
          <a:p>
            <a:pPr marL="914400" lvl="1" indent="-519113" eaLnBrk="1" hangingPunct="1">
              <a:lnSpc>
                <a:spcPct val="90000"/>
              </a:lnSpc>
              <a:spcBef>
                <a:spcPct val="10000"/>
              </a:spcBef>
              <a:buFontTx/>
              <a:buNone/>
            </a:pPr>
            <a:r>
              <a:rPr lang="en-US" sz="3200">
                <a:ea typeface="ＭＳ Ｐゴシック" charset="0"/>
              </a:rPr>
              <a:t>   &lt;person </a:t>
            </a:r>
          </a:p>
          <a:p>
            <a:pPr marL="914400" lvl="1" indent="-519113" eaLnBrk="1" hangingPunct="1">
              <a:lnSpc>
                <a:spcPct val="90000"/>
              </a:lnSpc>
              <a:spcBef>
                <a:spcPct val="10000"/>
              </a:spcBef>
              <a:buFontTx/>
              <a:buNone/>
            </a:pPr>
            <a:r>
              <a:rPr lang="en-US" sz="3200">
                <a:ea typeface="ＭＳ Ｐゴシック" charset="0"/>
              </a:rPr>
              <a:t>      </a:t>
            </a:r>
            <a:r>
              <a:rPr lang="en-US" sz="3200" err="1">
                <a:ea typeface="ＭＳ Ｐゴシック" charset="0"/>
              </a:rPr>
              <a:t>firstname</a:t>
            </a:r>
            <a:r>
              <a:rPr lang="en-US" sz="3200">
                <a:ea typeface="ＭＳ Ｐゴシック" charset="0"/>
              </a:rPr>
              <a:t>="{@</a:t>
            </a:r>
            <a:r>
              <a:rPr lang="en-US" sz="3200" err="1">
                <a:ea typeface="ＭＳ Ｐゴシック" charset="0"/>
              </a:rPr>
              <a:t>firstname</a:t>
            </a:r>
            <a:r>
              <a:rPr lang="en-US" sz="3200">
                <a:ea typeface="ＭＳ Ｐゴシック" charset="0"/>
              </a:rPr>
              <a:t>}"</a:t>
            </a:r>
          </a:p>
          <a:p>
            <a:pPr marL="914400" lvl="1" indent="-519113" eaLnBrk="1" hangingPunct="1">
              <a:lnSpc>
                <a:spcPct val="90000"/>
              </a:lnSpc>
              <a:spcBef>
                <a:spcPct val="10000"/>
              </a:spcBef>
              <a:buFontTx/>
              <a:buNone/>
            </a:pPr>
            <a:r>
              <a:rPr lang="en-US" sz="3200">
                <a:ea typeface="ＭＳ Ｐゴシック" charset="0"/>
              </a:rPr>
              <a:t>      </a:t>
            </a:r>
            <a:r>
              <a:rPr lang="en-US" sz="3200" err="1">
                <a:ea typeface="ＭＳ Ｐゴシック" charset="0"/>
              </a:rPr>
              <a:t>lastname</a:t>
            </a:r>
            <a:r>
              <a:rPr lang="en-US" sz="3200">
                <a:ea typeface="ＭＳ Ｐゴシック" charset="0"/>
              </a:rPr>
              <a:t>="{@</a:t>
            </a:r>
            <a:r>
              <a:rPr lang="en-US" sz="3200" err="1">
                <a:ea typeface="ＭＳ Ｐゴシック" charset="0"/>
              </a:rPr>
              <a:t>lastname</a:t>
            </a:r>
            <a:r>
              <a:rPr lang="en-US" sz="3200">
                <a:ea typeface="ＭＳ Ｐゴシック" charset="0"/>
              </a:rPr>
              <a:t>}" /&gt;</a:t>
            </a:r>
          </a:p>
          <a:p>
            <a:pPr marL="914400" lvl="1" indent="-519113" eaLnBrk="1" hangingPunct="1">
              <a:lnSpc>
                <a:spcPct val="90000"/>
              </a:lnSpc>
              <a:spcBef>
                <a:spcPct val="10000"/>
              </a:spcBef>
              <a:buFontTx/>
              <a:buNone/>
            </a:pPr>
            <a:r>
              <a:rPr lang="en-US" sz="3200">
                <a:ea typeface="ＭＳ Ｐゴシック" charset="0"/>
              </a:rPr>
              <a:t>&lt;/</a:t>
            </a:r>
            <a:r>
              <a:rPr lang="en-US" sz="3200" err="1">
                <a:ea typeface="ＭＳ Ｐゴシック" charset="0"/>
              </a:rPr>
              <a:t>xsl:template</a:t>
            </a:r>
            <a:r>
              <a:rPr lang="en-US" sz="3200">
                <a:ea typeface="ＭＳ Ｐゴシック" charset="0"/>
              </a:rPr>
              <a:t>&gt;</a:t>
            </a:r>
            <a:r>
              <a:rPr lang="en-GB" sz="3200">
                <a:ea typeface="ＭＳ Ｐゴシック" charset="0"/>
              </a:rPr>
              <a:t> </a:t>
            </a:r>
            <a:endParaRPr lang="el-GR" sz="3200">
              <a:ea typeface="ＭＳ Ｐゴシック" charset="0"/>
            </a:endParaRPr>
          </a:p>
        </p:txBody>
      </p:sp>
      <p:sp>
        <p:nvSpPr>
          <p:cNvPr id="215043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8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l-GR" sz="3100"/>
              <a:t>Transforming an XML Document to Another </a:t>
            </a:r>
          </a:p>
        </p:txBody>
      </p:sp>
      <p:pic>
        <p:nvPicPr>
          <p:cNvPr id="217090" name="Picture 3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3">
            <a:clrChange>
              <a:clrFrom>
                <a:srgbClr val="CCCCCC"/>
              </a:clrFrom>
              <a:clrTo>
                <a:srgbClr val="CCCCC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01"/>
          <a:stretch>
            <a:fillRect/>
          </a:stretch>
        </p:blipFill>
        <p:spPr>
          <a:xfrm>
            <a:off x="0" y="1946275"/>
            <a:ext cx="4427538" cy="4278313"/>
          </a:xfrm>
          <a:noFill/>
        </p:spPr>
      </p:pic>
      <p:pic>
        <p:nvPicPr>
          <p:cNvPr id="217091" name="Picture 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CCCCCC"/>
              </a:clrFrom>
              <a:clrTo>
                <a:srgbClr val="CCCCC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01"/>
          <a:stretch>
            <a:fillRect/>
          </a:stretch>
        </p:blipFill>
        <p:spPr bwMode="auto">
          <a:xfrm>
            <a:off x="4202113" y="1916113"/>
            <a:ext cx="4941887" cy="371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7092" name="AutoShape 5"/>
          <p:cNvSpPr>
            <a:spLocks noChangeArrowheads="1"/>
          </p:cNvSpPr>
          <p:nvPr/>
        </p:nvSpPr>
        <p:spPr bwMode="auto">
          <a:xfrm rot="-1316309">
            <a:off x="3652838" y="3284538"/>
            <a:ext cx="919162" cy="690562"/>
          </a:xfrm>
          <a:prstGeom prst="rightArrow">
            <a:avLst>
              <a:gd name="adj1" fmla="val 50000"/>
              <a:gd name="adj2" fmla="val 33276"/>
            </a:avLst>
          </a:prstGeom>
          <a:solidFill>
            <a:srgbClr val="3333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>
              <a:latin typeface="Calibri"/>
            </a:endParaRPr>
          </a:p>
        </p:txBody>
      </p:sp>
      <p:sp>
        <p:nvSpPr>
          <p:cNvPr id="217093" name="Text Box 6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l-GR" sz="3100"/>
              <a:t>Transforming an XML Document to Another</a:t>
            </a:r>
          </a:p>
        </p:txBody>
      </p:sp>
      <p:sp>
        <p:nvSpPr>
          <p:cNvPr id="2191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6725" y="1412875"/>
            <a:ext cx="8053388" cy="5256213"/>
          </a:xfrm>
        </p:spPr>
        <p:txBody>
          <a:bodyPr/>
          <a:lstStyle/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&lt;</a:t>
            </a:r>
            <a:r>
              <a:rPr lang="en-US" sz="2400" err="1"/>
              <a:t>xsl:template</a:t>
            </a:r>
            <a:r>
              <a:rPr lang="en-US" sz="2400"/>
              <a:t> match="/"&gt;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&lt;?xml version="1.0" encoding="UTF-16"?&gt;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&lt;authors&gt;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	&lt;</a:t>
            </a:r>
            <a:r>
              <a:rPr lang="en-US" sz="2400" err="1"/>
              <a:t>xsl:apply-templates</a:t>
            </a:r>
            <a:r>
              <a:rPr lang="en-US" sz="2400"/>
              <a:t> select="authors"/&gt;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&lt;/authors&gt;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&lt;/</a:t>
            </a:r>
            <a:r>
              <a:rPr lang="en-US" sz="2400" err="1"/>
              <a:t>xsl:template</a:t>
            </a:r>
            <a:r>
              <a:rPr lang="en-US" sz="2400"/>
              <a:t>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endParaRPr lang="en-US" sz="2400"/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&lt;</a:t>
            </a:r>
            <a:r>
              <a:rPr lang="en-US" sz="2400" err="1"/>
              <a:t>xsl:template</a:t>
            </a:r>
            <a:r>
              <a:rPr lang="en-US" sz="2400"/>
              <a:t> match="authors"&gt;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&lt;author&gt;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	&lt;</a:t>
            </a:r>
            <a:r>
              <a:rPr lang="en-US" sz="2400" err="1"/>
              <a:t>xsl:apply-templates</a:t>
            </a:r>
            <a:r>
              <a:rPr lang="en-US" sz="2400"/>
              <a:t> select="author"/&gt;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&lt;/author&gt;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&lt;/</a:t>
            </a:r>
            <a:r>
              <a:rPr lang="en-US" sz="2400" err="1"/>
              <a:t>xsl:template</a:t>
            </a:r>
            <a:r>
              <a:rPr lang="en-US" sz="2400"/>
              <a:t>&gt;</a:t>
            </a:r>
            <a:endParaRPr lang="el-GR" sz="2400"/>
          </a:p>
        </p:txBody>
      </p:sp>
      <p:sp>
        <p:nvSpPr>
          <p:cNvPr id="219139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l-GR" sz="3100"/>
              <a:t>Transforming an XML Document to Another</a:t>
            </a:r>
          </a:p>
        </p:txBody>
      </p:sp>
      <p:sp>
        <p:nvSpPr>
          <p:cNvPr id="2211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566863"/>
            <a:ext cx="7981950" cy="4525962"/>
          </a:xfrm>
        </p:spPr>
        <p:txBody>
          <a:bodyPr/>
          <a:lstStyle/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&lt;</a:t>
            </a:r>
            <a:r>
              <a:rPr lang="en-US" sz="2400" err="1"/>
              <a:t>xsl:template</a:t>
            </a:r>
            <a:r>
              <a:rPr lang="en-US" sz="2400"/>
              <a:t> match="author"&gt;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&lt;name&gt;&lt;</a:t>
            </a:r>
            <a:r>
              <a:rPr lang="en-US" sz="2400" err="1"/>
              <a:t>xsl:value-of</a:t>
            </a:r>
            <a:r>
              <a:rPr lang="en-US" sz="2400"/>
              <a:t> select="name"/&gt;&lt;/name&gt;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</a:t>
            </a:r>
            <a:r>
              <a:rPr lang="en-US" sz="2400">
                <a:solidFill>
                  <a:srgbClr val="00FF99"/>
                </a:solidFill>
              </a:rPr>
              <a:t>&lt;contact&gt;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   </a:t>
            </a:r>
            <a:r>
              <a:rPr lang="en-US" sz="2400">
                <a:solidFill>
                  <a:srgbClr val="00FF99"/>
                </a:solidFill>
              </a:rPr>
              <a:t>&lt;institution&gt;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         &lt;</a:t>
            </a:r>
            <a:r>
              <a:rPr lang="en-US" sz="2400" err="1"/>
              <a:t>xsl:value-of</a:t>
            </a:r>
            <a:r>
              <a:rPr lang="en-US" sz="2400"/>
              <a:t> select="</a:t>
            </a:r>
            <a:r>
              <a:rPr lang="en-US" sz="2400">
                <a:solidFill>
                  <a:srgbClr val="FF0000"/>
                </a:solidFill>
              </a:rPr>
              <a:t>affiliation</a:t>
            </a:r>
            <a:r>
              <a:rPr lang="en-US" sz="2400"/>
              <a:t>"/&gt;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   </a:t>
            </a:r>
            <a:r>
              <a:rPr lang="en-US" sz="2400">
                <a:solidFill>
                  <a:srgbClr val="00FF99"/>
                </a:solidFill>
              </a:rPr>
              <a:t>&lt;/institution&gt;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   &lt;email&gt;&lt;</a:t>
            </a:r>
            <a:r>
              <a:rPr lang="en-US" sz="2400" err="1"/>
              <a:t>xsl:value-of</a:t>
            </a:r>
            <a:r>
              <a:rPr lang="en-US" sz="2400"/>
              <a:t> select="email"/&gt;&lt;/email&gt;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</a:t>
            </a:r>
            <a:r>
              <a:rPr lang="en-US" sz="2400">
                <a:solidFill>
                  <a:srgbClr val="00FF99"/>
                </a:solidFill>
              </a:rPr>
              <a:t>&lt;/contact&gt;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&lt;/</a:t>
            </a:r>
            <a:r>
              <a:rPr lang="en-US" sz="2400" err="1"/>
              <a:t>xsl:template</a:t>
            </a:r>
            <a:r>
              <a:rPr lang="en-US" sz="2400"/>
              <a:t>&gt;</a:t>
            </a:r>
            <a:endParaRPr lang="el-GR" sz="2400"/>
          </a:p>
        </p:txBody>
      </p:sp>
      <p:sp>
        <p:nvSpPr>
          <p:cNvPr id="221187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apply XSLT transforms</a:t>
            </a:r>
          </a:p>
        </p:txBody>
      </p:sp>
      <p:sp>
        <p:nvSpPr>
          <p:cNvPr id="2232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sz="3600" dirty="0"/>
              <a:t>When modern browsers load an XML file, they apply a linked XSLT and display the results (hopefully HTML!)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You can also explicitly use</a:t>
            </a:r>
          </a:p>
          <a:p>
            <a:pPr lvl="1">
              <a:lnSpc>
                <a:spcPct val="110000"/>
              </a:lnSpc>
            </a:pPr>
            <a:r>
              <a:rPr lang="en-US" sz="3200" dirty="0"/>
              <a:t>An external Web service</a:t>
            </a:r>
          </a:p>
          <a:p>
            <a:pPr lvl="1">
              <a:lnSpc>
                <a:spcPct val="110000"/>
              </a:lnSpc>
            </a:pPr>
            <a:r>
              <a:rPr lang="en-US" sz="3200" dirty="0"/>
              <a:t>An XML editor</a:t>
            </a:r>
          </a:p>
          <a:p>
            <a:pPr lvl="1">
              <a:lnSpc>
                <a:spcPct val="110000"/>
              </a:lnSpc>
            </a:pPr>
            <a:r>
              <a:rPr lang="en-US" sz="3200" dirty="0"/>
              <a:t>A module/library of your favorite programming language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XSLT Web Service</a:t>
            </a:r>
          </a:p>
        </p:txBody>
      </p:sp>
      <p:pic>
        <p:nvPicPr>
          <p:cNvPr id="224258" name="Content Placeholder 3" descr="Screen Shot 2012-02-09 at 8.29.33 AM.png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3" b="7573"/>
          <a:stretch>
            <a:fillRect/>
          </a:stretch>
        </p:blipFill>
        <p:spPr>
          <a:xfrm>
            <a:off x="323850" y="1125538"/>
            <a:ext cx="8839200" cy="5256212"/>
          </a:xfrm>
        </p:spPr>
      </p:pic>
      <p:sp>
        <p:nvSpPr>
          <p:cNvPr id="224259" name="TextBox 4"/>
          <p:cNvSpPr txBox="1">
            <a:spLocks noChangeArrowheads="1"/>
          </p:cNvSpPr>
          <p:nvPr/>
        </p:nvSpPr>
        <p:spPr bwMode="auto">
          <a:xfrm>
            <a:off x="971550" y="6289675"/>
            <a:ext cx="72009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800">
                <a:latin typeface="Calibri"/>
                <a:hlinkClick r:id="rId2"/>
              </a:rPr>
              <a:t>http://www.w3.org/2005/08/</a:t>
            </a:r>
            <a:r>
              <a:rPr lang="en-US" sz="2800" err="1">
                <a:latin typeface="Calibri"/>
                <a:hlinkClick r:id="rId2"/>
              </a:rPr>
              <a:t>online_xslt</a:t>
            </a:r>
            <a:r>
              <a:rPr lang="en-US" sz="2800">
                <a:latin typeface="Calibri"/>
                <a:hlinkClick r:id="rId2"/>
              </a:rPr>
              <a:t>/</a:t>
            </a:r>
            <a:endParaRPr lang="en-US" sz="2800">
              <a:latin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CD Catalog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8" y="1125538"/>
            <a:ext cx="3960812" cy="5256212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/>
          <a:lstStyle/>
          <a:p>
            <a:pPr marL="0" indent="0">
              <a:buFont typeface="Wingdings" charset="0"/>
              <a:buNone/>
              <a:defRPr/>
            </a:pPr>
            <a:r>
              <a:rPr lang="en-US" sz="1600" b="1"/>
              <a:t>&lt;?xml-</a:t>
            </a:r>
            <a:r>
              <a:rPr lang="en-US" sz="1600" b="1" err="1"/>
              <a:t>stylesheet</a:t>
            </a:r>
            <a:r>
              <a:rPr lang="en-US" sz="1600" b="1"/>
              <a:t> type="text/</a:t>
            </a:r>
            <a:r>
              <a:rPr lang="en-US" sz="1600" b="1" err="1"/>
              <a:t>xsl</a:t>
            </a:r>
            <a:r>
              <a:rPr lang="en-US" sz="1600" b="1"/>
              <a:t>" </a:t>
            </a:r>
            <a:r>
              <a:rPr lang="en-US" sz="1600" b="1" err="1"/>
              <a:t>href</a:t>
            </a:r>
            <a:r>
              <a:rPr lang="en-US" sz="1600" b="1"/>
              <a:t>="</a:t>
            </a:r>
            <a:r>
              <a:rPr lang="en-US" sz="1600" b="1" err="1"/>
              <a:t>cdcatalog.xsl</a:t>
            </a:r>
            <a:r>
              <a:rPr lang="en-US" sz="1600" b="1"/>
              <a:t>"?&gt;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&lt;catalog&gt;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&lt;cd&gt;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&lt;title&gt;Empire Burlesque&lt;/title&gt;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&lt;artist&gt;Bob Dylan&lt;/artist&gt;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&lt;country&gt;USA&lt;/country&gt;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&lt;company&gt;Columbia&lt;/company&gt;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&lt;price&gt;10.90&lt;/price&gt;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&lt;year&gt;1985&lt;/year&gt;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&lt;/cd&gt;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&lt;cd&gt;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&lt;title&gt;Hide your heart&lt;/title&gt;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&lt;artist&gt;Bonnie Tyler&lt;/artist&gt;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&lt;country&gt;UK&lt;/country&gt;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&lt;company&gt;CBS Records&lt;/company&gt;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…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&lt;/cd&gt; …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932363" y="1125538"/>
            <a:ext cx="4032250" cy="52562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 marL="280988" indent="-2809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charset="0"/>
              <a:buChar char="l"/>
              <a:defRPr sz="2800">
                <a:solidFill>
                  <a:srgbClr val="000000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2625" indent="-2873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Char char="–"/>
              <a:defRPr sz="2400"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2pPr>
            <a:lvl3pPr marL="1023938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charset="0"/>
              <a:buChar char="l"/>
              <a:defRPr sz="2000"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3pPr>
            <a:lvl4pPr marL="1365250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4pPr>
            <a:lvl5pPr marL="1706563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charset="0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5pPr>
            <a:lvl6pPr marL="21637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6pPr>
            <a:lvl7pPr marL="26209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7pPr>
            <a:lvl8pPr marL="30781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8pPr>
            <a:lvl9pPr marL="35353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Font typeface="Wingdings" charset="0"/>
              <a:buNone/>
              <a:defRPr/>
            </a:pPr>
            <a:r>
              <a:rPr lang="en-US" sz="1600">
                <a:solidFill>
                  <a:srgbClr val="0000CC"/>
                </a:solidFill>
                <a:latin typeface="Calibri"/>
              </a:rPr>
              <a:t>&lt;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xsl:template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 match="/"&gt;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&lt;html&gt; &lt;body&gt;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&lt;h2&gt;My CD Collection&lt;/h2&gt;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&lt;table border="1"&gt;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&lt;</a:t>
            </a:r>
            <a:r>
              <a:rPr lang="en-US" sz="1600" err="1">
                <a:latin typeface="Calibri"/>
              </a:rPr>
              <a:t>tr</a:t>
            </a:r>
            <a:r>
              <a:rPr lang="en-US" sz="1600">
                <a:latin typeface="Calibri"/>
              </a:rPr>
              <a:t> </a:t>
            </a:r>
            <a:r>
              <a:rPr lang="en-US" sz="1600" err="1">
                <a:latin typeface="Calibri"/>
              </a:rPr>
              <a:t>bgcolor</a:t>
            </a:r>
            <a:r>
              <a:rPr lang="en-US" sz="1600">
                <a:latin typeface="Calibri"/>
              </a:rPr>
              <a:t>="#9acd32"&gt;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 &lt;</a:t>
            </a:r>
            <a:r>
              <a:rPr lang="en-US" sz="1600" err="1">
                <a:latin typeface="Calibri"/>
              </a:rPr>
              <a:t>th</a:t>
            </a:r>
            <a:r>
              <a:rPr lang="en-US" sz="1600">
                <a:latin typeface="Calibri"/>
              </a:rPr>
              <a:t> align="left"&gt;Title&lt;/</a:t>
            </a:r>
            <a:r>
              <a:rPr lang="en-US" sz="1600" err="1">
                <a:latin typeface="Calibri"/>
              </a:rPr>
              <a:t>th</a:t>
            </a:r>
            <a:r>
              <a:rPr lang="en-US" sz="1600"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 &lt;</a:t>
            </a:r>
            <a:r>
              <a:rPr lang="en-US" sz="1600" err="1">
                <a:latin typeface="Calibri"/>
              </a:rPr>
              <a:t>th</a:t>
            </a:r>
            <a:r>
              <a:rPr lang="en-US" sz="1600">
                <a:latin typeface="Calibri"/>
              </a:rPr>
              <a:t> align="left"&gt;Artist&lt;/</a:t>
            </a:r>
            <a:r>
              <a:rPr lang="en-US" sz="1600" err="1">
                <a:latin typeface="Calibri"/>
              </a:rPr>
              <a:t>th</a:t>
            </a:r>
            <a:r>
              <a:rPr lang="en-US" sz="1600"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&lt;/</a:t>
            </a:r>
            <a:r>
              <a:rPr lang="en-US" sz="1600" err="1">
                <a:latin typeface="Calibri"/>
              </a:rPr>
              <a:t>tr</a:t>
            </a:r>
            <a:r>
              <a:rPr lang="en-US" sz="1600"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&lt;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xsl:for-each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 select="catalog/cd"&gt;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&lt;</a:t>
            </a:r>
            <a:r>
              <a:rPr lang="en-US" sz="1600" err="1">
                <a:latin typeface="Calibri"/>
              </a:rPr>
              <a:t>tr</a:t>
            </a:r>
            <a:r>
              <a:rPr lang="en-US" sz="1600"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 &lt;td&gt;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&lt;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xsl:value-of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 select="title"/&gt;</a:t>
            </a:r>
            <a:r>
              <a:rPr lang="en-US" sz="1600">
                <a:latin typeface="Calibri"/>
              </a:rPr>
              <a:t>&lt;/td&gt;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 &lt;td&gt;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&lt;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xsl:value-of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 select="artist"/&gt;</a:t>
            </a:r>
            <a:r>
              <a:rPr lang="en-US" sz="1600">
                <a:latin typeface="Calibri"/>
              </a:rPr>
              <a:t>&lt;/td&gt;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&lt;/</a:t>
            </a:r>
            <a:r>
              <a:rPr lang="en-US" sz="1600" err="1">
                <a:latin typeface="Calibri"/>
              </a:rPr>
              <a:t>tr</a:t>
            </a:r>
            <a:r>
              <a:rPr lang="en-US" sz="1600"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&lt;/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xsl:for-each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&lt;/table&gt;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&lt;/body&gt; &lt;/html&gt;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solidFill>
                  <a:srgbClr val="0000CC"/>
                </a:solidFill>
                <a:latin typeface="Calibri"/>
              </a:rPr>
              <a:t>&lt;/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xsl:template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solidFill>
                  <a:srgbClr val="0000CC"/>
                </a:solidFill>
                <a:latin typeface="Calibri"/>
              </a:rPr>
              <a:t>&lt;/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xsl:stylesheet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&gt;</a:t>
            </a:r>
          </a:p>
        </p:txBody>
      </p:sp>
      <p:sp>
        <p:nvSpPr>
          <p:cNvPr id="225284" name="TextBox 5"/>
          <p:cNvSpPr txBox="1">
            <a:spLocks noChangeArrowheads="1"/>
          </p:cNvSpPr>
          <p:nvPr/>
        </p:nvSpPr>
        <p:spPr bwMode="auto">
          <a:xfrm>
            <a:off x="395288" y="6381750"/>
            <a:ext cx="85693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latin typeface="Calibri"/>
              </a:rPr>
              <a:t>See these </a:t>
            </a:r>
            <a:r>
              <a:rPr lang="en-US" dirty="0">
                <a:latin typeface="Calibri"/>
                <a:hlinkClick r:id="rId2"/>
              </a:rPr>
              <a:t>files</a:t>
            </a:r>
            <a:r>
              <a:rPr lang="en-US" dirty="0">
                <a:latin typeface="Calibri"/>
              </a:rPr>
              <a:t> online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Viewing an XML file in a Browser</a:t>
            </a:r>
          </a:p>
        </p:txBody>
      </p:sp>
      <p:sp>
        <p:nvSpPr>
          <p:cNvPr id="226306" name="Content Placeholder 2"/>
          <p:cNvSpPr>
            <a:spLocks noGrp="1"/>
          </p:cNvSpPr>
          <p:nvPr>
            <p:ph idx="1"/>
          </p:nvPr>
        </p:nvSpPr>
        <p:spPr>
          <a:xfrm>
            <a:off x="395288" y="1412875"/>
            <a:ext cx="4032250" cy="5256213"/>
          </a:xfrm>
        </p:spPr>
        <p:txBody>
          <a:bodyPr/>
          <a:lstStyle/>
          <a:p>
            <a:pPr marL="0" indent="0">
              <a:buNone/>
            </a:pPr>
            <a:r>
              <a:rPr lang="en-US" sz="1600" b="1" dirty="0">
                <a:solidFill>
                  <a:srgbClr val="FF0000"/>
                </a:solidFill>
              </a:rPr>
              <a:t>curl </a:t>
            </a:r>
            <a:r>
              <a:rPr lang="mr-IN" sz="1600" b="1" dirty="0">
                <a:solidFill>
                  <a:srgbClr val="FF0000"/>
                </a:solidFill>
                <a:hlinkClick r:id="rId2"/>
              </a:rPr>
              <a:t>–</a:t>
            </a:r>
            <a:r>
              <a:rPr lang="en-US" sz="1600" b="1" dirty="0">
                <a:solidFill>
                  <a:srgbClr val="FF0000"/>
                </a:solidFill>
              </a:rPr>
              <a:t>L  http://</a:t>
            </a:r>
            <a:r>
              <a:rPr lang="en-US" sz="1600" b="1" dirty="0" err="1">
                <a:solidFill>
                  <a:srgbClr val="FF0000"/>
                </a:solidFill>
              </a:rPr>
              <a:t>bit.ly</a:t>
            </a:r>
            <a:r>
              <a:rPr lang="en-US" sz="1600" b="1" dirty="0">
                <a:solidFill>
                  <a:srgbClr val="FF0000"/>
                </a:solidFill>
              </a:rPr>
              <a:t>/CdCat19</a:t>
            </a:r>
            <a:endParaRPr lang="en-US" sz="1050" dirty="0"/>
          </a:p>
          <a:p>
            <a:pPr marL="0" indent="0">
              <a:buNone/>
            </a:pPr>
            <a:endParaRPr lang="en-US" sz="1200" dirty="0"/>
          </a:p>
          <a:p>
            <a:endParaRPr lang="en-US" sz="400" dirty="0"/>
          </a:p>
          <a:p>
            <a:pPr marL="0" indent="0">
              <a:buFont typeface="Wingdings" charset="0"/>
              <a:buNone/>
            </a:pPr>
            <a:r>
              <a:rPr lang="en-US" sz="1200" dirty="0"/>
              <a:t>&lt;?xml version="1.0" encoding="ISO-8859-1"?&gt;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&lt;?xml-stylesheet type="text/</a:t>
            </a:r>
            <a:r>
              <a:rPr lang="en-US" sz="1200" dirty="0" err="1"/>
              <a:t>xsl</a:t>
            </a:r>
            <a:r>
              <a:rPr lang="en-US" sz="1200" dirty="0"/>
              <a:t>" </a:t>
            </a:r>
            <a:r>
              <a:rPr lang="en-US" sz="1200" dirty="0" err="1"/>
              <a:t>href</a:t>
            </a:r>
            <a:r>
              <a:rPr lang="en-US" sz="1200" dirty="0"/>
              <a:t>="</a:t>
            </a:r>
            <a:r>
              <a:rPr lang="en-US" sz="1200" dirty="0" err="1"/>
              <a:t>cdcatalog.xsl</a:t>
            </a:r>
            <a:r>
              <a:rPr lang="en-US" sz="1200" dirty="0"/>
              <a:t>"?&gt;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&lt;catalog&gt;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&lt;cd&gt;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&lt;title&gt;Empire Burlesque&lt;/title&gt;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&lt;artist&gt;Bob Dylan&lt;/artist&gt;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&lt;country&gt;USA&lt;/country&gt;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&lt;company&gt;Columbia&lt;/company&gt;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&lt;price&gt;10.90&lt;/price&gt;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&lt;year&gt;1985&lt;/year&gt;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&lt;/cd&gt;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&lt;cd&gt;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&lt;title&gt;Hide your heart&lt;/title&gt;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&lt;artist&gt;Bonnie Tyler&lt;/artist&gt;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&lt;country&gt;UK&lt;/country&gt;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&lt;company&gt;CBS Records&lt;/company&gt;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&lt;price&gt;9.90&lt;/price&gt;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&lt;year&gt;1988&lt;/year&gt;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&lt;/cd&gt;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...</a:t>
            </a:r>
          </a:p>
        </p:txBody>
      </p:sp>
      <p:pic>
        <p:nvPicPr>
          <p:cNvPr id="226307" name="Picture 3" descr="Screen Shot 2012-02-09 at 12.42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5" b="18600"/>
          <a:stretch>
            <a:fillRect/>
          </a:stretch>
        </p:blipFill>
        <p:spPr bwMode="auto">
          <a:xfrm>
            <a:off x="4518025" y="1268413"/>
            <a:ext cx="4625975" cy="530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4ABED-6547-1E43-AC06-A3EAB8B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URLs, URNs, URIs,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A924C-25D2-3847-B218-D9449F76C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123693"/>
            <a:ext cx="4332969" cy="26106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B434ED-8569-0946-B171-73B6AE599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256" y="1483928"/>
            <a:ext cx="38100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4549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2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Summary</a:t>
            </a:r>
            <a:endParaRPr lang="el-GR"/>
          </a:p>
        </p:txBody>
      </p:sp>
      <p:sp>
        <p:nvSpPr>
          <p:cNvPr id="2273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592263"/>
            <a:ext cx="7848600" cy="48609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l-GR" sz="3200"/>
              <a:t>XML is a metalanguage that allows users to define markup </a:t>
            </a:r>
            <a:endParaRPr lang="en-US" sz="3200"/>
          </a:p>
          <a:p>
            <a:pPr eaLnBrk="1" hangingPunct="1">
              <a:lnSpc>
                <a:spcPct val="90000"/>
              </a:lnSpc>
            </a:pPr>
            <a:r>
              <a:rPr lang="en-US" sz="3200"/>
              <a:t>XML separates content and structure from formatting</a:t>
            </a:r>
          </a:p>
          <a:p>
            <a:pPr eaLnBrk="1" hangingPunct="1">
              <a:lnSpc>
                <a:spcPct val="90000"/>
              </a:lnSpc>
            </a:pPr>
            <a:r>
              <a:rPr lang="el-GR" sz="3200"/>
              <a:t>XML is </a:t>
            </a:r>
            <a:r>
              <a:rPr lang="en-US" sz="3200"/>
              <a:t>(one of the) </a:t>
            </a:r>
            <a:r>
              <a:rPr lang="el-GR" sz="3200"/>
              <a:t>the de facto standard </a:t>
            </a:r>
            <a:r>
              <a:rPr lang="en-US" sz="3200"/>
              <a:t>to</a:t>
            </a:r>
            <a:r>
              <a:rPr lang="el-GR" sz="3200"/>
              <a:t> represent and exchange structured information on the Web </a:t>
            </a:r>
            <a:endParaRPr lang="en-US" sz="3200"/>
          </a:p>
          <a:p>
            <a:pPr eaLnBrk="1" hangingPunct="1">
              <a:lnSpc>
                <a:spcPct val="90000"/>
              </a:lnSpc>
            </a:pPr>
            <a:r>
              <a:rPr lang="el-GR" sz="3200"/>
              <a:t>XML is supported by query languages </a:t>
            </a:r>
            <a:endParaRPr lang="en-US" sz="3200"/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endParaRPr lang="el-GR" sz="32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 dirty="0"/>
              <a:t>Comments for Discussion</a:t>
            </a:r>
            <a:endParaRPr lang="el-GR" sz="4400" dirty="0"/>
          </a:p>
        </p:txBody>
      </p:sp>
      <p:sp>
        <p:nvSpPr>
          <p:cNvPr id="2293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569325" cy="518477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sz="3200" dirty="0"/>
              <a:t>Nesting of tags has </a:t>
            </a:r>
            <a:r>
              <a:rPr lang="en-GB" sz="3200" i="1" dirty="0"/>
              <a:t>no standard meaning</a:t>
            </a:r>
          </a:p>
          <a:p>
            <a:pPr eaLnBrk="1" hangingPunct="1">
              <a:lnSpc>
                <a:spcPct val="90000"/>
              </a:lnSpc>
            </a:pPr>
            <a:r>
              <a:rPr lang="en-GB" sz="3200" i="1" dirty="0"/>
              <a:t>Semantics</a:t>
            </a:r>
            <a:r>
              <a:rPr lang="en-GB" sz="3200" dirty="0"/>
              <a:t> of XML documents not accessible to machines and may or may not be for people</a:t>
            </a:r>
          </a:p>
          <a:p>
            <a:pPr eaLnBrk="1" hangingPunct="1">
              <a:lnSpc>
                <a:spcPct val="90000"/>
              </a:lnSpc>
            </a:pPr>
            <a:r>
              <a:rPr lang="en-GB" sz="3200" dirty="0"/>
              <a:t>Collaboration &amp; exchange supported if there is underlying shared understanding of vocabulary </a:t>
            </a:r>
          </a:p>
          <a:p>
            <a:pPr eaLnBrk="1" hangingPunct="1">
              <a:lnSpc>
                <a:spcPct val="90000"/>
              </a:lnSpc>
            </a:pPr>
            <a:r>
              <a:rPr lang="en-GB" sz="3200" dirty="0"/>
              <a:t>XML well-suited for </a:t>
            </a:r>
            <a:r>
              <a:rPr lang="en-GB" sz="3200" b="1" dirty="0"/>
              <a:t>close collaboration </a:t>
            </a:r>
            <a:r>
              <a:rPr lang="en-GB" sz="3200" dirty="0"/>
              <a:t>where domain or community-based vocabularies are used; less so for global communication</a:t>
            </a:r>
          </a:p>
          <a:p>
            <a:pPr eaLnBrk="1" hangingPunct="1">
              <a:lnSpc>
                <a:spcPct val="90000"/>
              </a:lnSpc>
            </a:pPr>
            <a:r>
              <a:rPr lang="en-GB" sz="3200" dirty="0"/>
              <a:t>Databases went from tree structures (60s) to relations (80s) and graphs (10s)</a:t>
            </a:r>
            <a:endParaRPr lang="el-GR" sz="3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An Example</a:t>
            </a:r>
            <a:endParaRPr lang="el-GR"/>
          </a:p>
        </p:txBody>
      </p:sp>
      <p:sp>
        <p:nvSpPr>
          <p:cNvPr id="1433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1025" y="1341438"/>
            <a:ext cx="8239125" cy="5256212"/>
          </a:xfrm>
        </p:spPr>
        <p:txBody>
          <a:bodyPr/>
          <a:lstStyle/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dirty="0"/>
              <a:t>&lt;</a:t>
            </a:r>
            <a:r>
              <a:rPr lang="en-US" sz="2500" dirty="0" err="1"/>
              <a:t>vu:instructors</a:t>
            </a:r>
            <a:r>
              <a:rPr lang="en-US" sz="2500" dirty="0"/>
              <a:t> 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xmlns:vu</a:t>
            </a:r>
            <a:r>
              <a:rPr lang="en-US" sz="2500" b="1" dirty="0"/>
              <a:t>="http://</a:t>
            </a:r>
            <a:r>
              <a:rPr lang="en-US" sz="2500" b="1" dirty="0" err="1"/>
              <a:t>www.vu.com</a:t>
            </a:r>
            <a:r>
              <a:rPr lang="en-US" sz="2500" b="1" dirty="0"/>
              <a:t>/</a:t>
            </a:r>
            <a:r>
              <a:rPr lang="en-US" sz="2500" b="1" dirty="0" err="1"/>
              <a:t>empDTD</a:t>
            </a:r>
            <a:r>
              <a:rPr lang="en-US" sz="2500" b="1" dirty="0"/>
              <a:t>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xmlns:gu</a:t>
            </a:r>
            <a:r>
              <a:rPr lang="en-US" sz="2500" b="1" dirty="0"/>
              <a:t>="http://</a:t>
            </a:r>
            <a:r>
              <a:rPr lang="en-US" sz="2500" b="1" dirty="0" err="1"/>
              <a:t>www.gu.au</a:t>
            </a:r>
            <a:r>
              <a:rPr lang="en-US" sz="2500" b="1" dirty="0"/>
              <a:t>/</a:t>
            </a:r>
            <a:r>
              <a:rPr lang="en-US" sz="2500" b="1" dirty="0" err="1"/>
              <a:t>empDTD</a:t>
            </a:r>
            <a:r>
              <a:rPr lang="en-US" sz="2500" b="1" dirty="0"/>
              <a:t>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xmlns:uky</a:t>
            </a:r>
            <a:r>
              <a:rPr lang="en-US" sz="2500" b="1" dirty="0"/>
              <a:t>=</a:t>
            </a:r>
            <a:r>
              <a:rPr lang="en-US" sz="2500" b="1" dirty="0">
                <a:hlinkClick r:id="rId3"/>
              </a:rPr>
              <a:t>http://www.uky.edu/empDTD</a:t>
            </a:r>
            <a:endParaRPr lang="en-US" sz="2500" b="1" dirty="0"/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dirty="0"/>
              <a:t>&lt;</a:t>
            </a:r>
            <a:r>
              <a:rPr lang="en-US" sz="2500" dirty="0" err="1"/>
              <a:t>uky:faculty</a:t>
            </a:r>
            <a:r>
              <a:rPr lang="en-US" sz="2500" dirty="0"/>
              <a:t> </a:t>
            </a:r>
            <a:r>
              <a:rPr lang="en-US" sz="2500" b="1" dirty="0" err="1"/>
              <a:t>uky:</a:t>
            </a:r>
            <a:r>
              <a:rPr lang="en-US" sz="2500" dirty="0" err="1"/>
              <a:t>title</a:t>
            </a:r>
            <a:r>
              <a:rPr lang="en-US" sz="2500" dirty="0"/>
              <a:t>="assistant professor"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uky:</a:t>
            </a:r>
            <a:r>
              <a:rPr lang="en-US" sz="2500" dirty="0" err="1"/>
              <a:t>name</a:t>
            </a:r>
            <a:r>
              <a:rPr lang="en-US" sz="2500" dirty="0"/>
              <a:t>="John Smith"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uky:</a:t>
            </a:r>
            <a:r>
              <a:rPr lang="en-US" sz="2500" dirty="0" err="1"/>
              <a:t>department</a:t>
            </a:r>
            <a:r>
              <a:rPr lang="en-US" sz="2500" dirty="0"/>
              <a:t>="Computer Science"/&gt;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dirty="0"/>
              <a:t>&lt;</a:t>
            </a:r>
            <a:r>
              <a:rPr lang="en-US" sz="2500" dirty="0" err="1"/>
              <a:t>gu:academicStaff</a:t>
            </a:r>
            <a:r>
              <a:rPr lang="en-US" sz="2500" dirty="0"/>
              <a:t>  </a:t>
            </a:r>
            <a:r>
              <a:rPr lang="en-US" sz="2500" b="1" dirty="0" err="1"/>
              <a:t>gu:</a:t>
            </a:r>
            <a:r>
              <a:rPr lang="en-US" sz="2500" dirty="0" err="1"/>
              <a:t>title</a:t>
            </a:r>
            <a:r>
              <a:rPr lang="en-US" sz="2500" dirty="0"/>
              <a:t>="lecturer"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gu:</a:t>
            </a:r>
            <a:r>
              <a:rPr lang="en-US" sz="2500" dirty="0" err="1"/>
              <a:t>name</a:t>
            </a:r>
            <a:r>
              <a:rPr lang="en-US" sz="2500" dirty="0"/>
              <a:t>="Mate Jones"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gu:</a:t>
            </a:r>
            <a:r>
              <a:rPr lang="en-US" sz="2500" dirty="0" err="1"/>
              <a:t>school</a:t>
            </a:r>
            <a:r>
              <a:rPr lang="en-US" sz="2500" dirty="0"/>
              <a:t>="Information Technology"/&gt;</a:t>
            </a:r>
            <a:endParaRPr lang="el-GR" sz="2500" dirty="0"/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l-GR" sz="2500" dirty="0"/>
              <a:t>&lt;/</a:t>
            </a:r>
            <a:r>
              <a:rPr lang="el-GR" sz="2500" dirty="0" err="1"/>
              <a:t>vu:instructors</a:t>
            </a:r>
            <a:r>
              <a:rPr lang="el-GR" sz="2500" dirty="0"/>
              <a:t>&gt;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Namespace Declarations</a:t>
            </a:r>
            <a:endParaRPr lang="el-GR"/>
          </a:p>
        </p:txBody>
      </p:sp>
      <p:sp>
        <p:nvSpPr>
          <p:cNvPr id="1454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700212"/>
            <a:ext cx="8353176" cy="4897139"/>
          </a:xfrm>
        </p:spPr>
        <p:txBody>
          <a:bodyPr/>
          <a:lstStyle/>
          <a:p>
            <a:pPr marL="533400" indent="-533400" eaLnBrk="1" hangingPunct="1"/>
            <a:r>
              <a:rPr lang="en-US" sz="3200" dirty="0"/>
              <a:t>Namespaces declared within elements for use in it and its children (elements and attributes) </a:t>
            </a:r>
          </a:p>
          <a:p>
            <a:pPr marL="533400" indent="-533400" eaLnBrk="1" hangingPunct="1"/>
            <a:r>
              <a:rPr lang="en-US" sz="3200" dirty="0"/>
              <a:t>Namespace declaration has form:</a:t>
            </a:r>
            <a:endParaRPr lang="en-US" sz="3200" b="1" dirty="0"/>
          </a:p>
          <a:p>
            <a:pPr marL="798513" lvl="1" indent="-285750" eaLnBrk="1" hangingPunct="1"/>
            <a:r>
              <a:rPr lang="en-US" sz="2800" b="1" dirty="0" err="1">
                <a:ea typeface="ＭＳ Ｐゴシック" charset="0"/>
              </a:rPr>
              <a:t>xmlns:prefix</a:t>
            </a:r>
            <a:r>
              <a:rPr lang="en-US" sz="2800" b="1" dirty="0">
                <a:ea typeface="ＭＳ Ｐゴシック" charset="0"/>
              </a:rPr>
              <a:t>="location"</a:t>
            </a:r>
            <a:endParaRPr lang="en-GB" sz="2800" b="1" dirty="0">
              <a:ea typeface="ＭＳ Ｐゴシック" charset="0"/>
            </a:endParaRPr>
          </a:p>
          <a:p>
            <a:pPr marL="798513" lvl="1" indent="-285750" eaLnBrk="1" hangingPunct="1"/>
            <a:r>
              <a:rPr lang="en-GB" sz="2800" b="1" dirty="0">
                <a:ea typeface="ＭＳ Ｐゴシック" charset="0"/>
              </a:rPr>
              <a:t>location</a:t>
            </a:r>
            <a:r>
              <a:rPr lang="en-GB" sz="2800" dirty="0">
                <a:ea typeface="ＭＳ Ｐゴシック" charset="0"/>
              </a:rPr>
              <a:t> is a URI, often the DTD or schema file</a:t>
            </a:r>
            <a:endParaRPr lang="en-US" sz="2800" dirty="0">
              <a:ea typeface="ＭＳ Ｐゴシック" charset="0"/>
            </a:endParaRPr>
          </a:p>
          <a:p>
            <a:pPr marL="533400" indent="-533400" eaLnBrk="1" hangingPunct="1"/>
            <a:r>
              <a:rPr lang="en-US" sz="3200" dirty="0"/>
              <a:t>If no prefix specified: </a:t>
            </a:r>
            <a:r>
              <a:rPr lang="en-US" sz="3200" b="1" dirty="0" err="1"/>
              <a:t>xmlns</a:t>
            </a:r>
            <a:r>
              <a:rPr lang="en-US" sz="3200" b="1" dirty="0"/>
              <a:t>="location"</a:t>
            </a:r>
            <a:r>
              <a:rPr lang="en-US" sz="3200" dirty="0"/>
              <a:t> then the </a:t>
            </a:r>
            <a:r>
              <a:rPr lang="en-US" sz="3200" b="1" dirty="0"/>
              <a:t>location</a:t>
            </a:r>
            <a:r>
              <a:rPr lang="en-US" sz="3200" dirty="0"/>
              <a:t> is used as the </a:t>
            </a:r>
            <a:r>
              <a:rPr lang="en-US" sz="3200" i="1" dirty="0"/>
              <a:t>default</a:t>
            </a:r>
            <a:r>
              <a:rPr lang="en-US" sz="3200" dirty="0"/>
              <a:t> prefix </a:t>
            </a:r>
          </a:p>
          <a:p>
            <a:pPr marL="533400" indent="-533400" eaLnBrk="1" hangingPunct="1"/>
            <a:r>
              <a:rPr lang="en-US" sz="3200" dirty="0"/>
              <a:t>We’ll see this same idea used in RDF</a:t>
            </a:r>
            <a:endParaRPr lang="el-GR" sz="3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/>
              <a:t>Outline</a:t>
            </a:r>
            <a:endParaRPr lang="el-GR" sz="4400"/>
          </a:p>
        </p:txBody>
      </p:sp>
      <p:sp>
        <p:nvSpPr>
          <p:cNvPr id="1474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341438"/>
            <a:ext cx="8208963" cy="5113337"/>
          </a:xfrm>
        </p:spPr>
        <p:txBody>
          <a:bodyPr/>
          <a:lstStyle/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(1) Introduction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(2) Description of XML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(3) Structuring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solidFill>
                  <a:srgbClr val="5F5F5F"/>
                </a:solidFill>
                <a:ea typeface="ＭＳ Ｐゴシック" charset="0"/>
              </a:rPr>
              <a:t>DTDs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solidFill>
                  <a:srgbClr val="5F5F5F"/>
                </a:solidFill>
                <a:ea typeface="ＭＳ Ｐゴシック" charset="0"/>
              </a:rPr>
              <a:t>XML Schema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(4) Namespaces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/>
              <a:t>(5) Accessing, querying XML docs: XPath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(6) Transformations: XSLT</a:t>
            </a:r>
            <a:endParaRPr lang="el-GR">
              <a:solidFill>
                <a:srgbClr val="5F5F5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l-GR" sz="3200"/>
              <a:t>Addressing </a:t>
            </a:r>
            <a:r>
              <a:rPr lang="en-US" sz="3200"/>
              <a:t>&amp;</a:t>
            </a:r>
            <a:r>
              <a:rPr lang="el-GR" sz="3200"/>
              <a:t> Querying XML Documents </a:t>
            </a:r>
          </a:p>
        </p:txBody>
      </p:sp>
      <p:sp>
        <p:nvSpPr>
          <p:cNvPr id="14950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l-GR" sz="3200"/>
              <a:t>In relational databases, parts of a database can be selected and retrieved using SQL</a:t>
            </a:r>
            <a:endParaRPr lang="en-US" sz="3200"/>
          </a:p>
          <a:p>
            <a:pPr lvl="1" eaLnBrk="1" hangingPunct="1"/>
            <a:r>
              <a:rPr lang="en-US" sz="3200">
                <a:ea typeface="ＭＳ Ｐゴシック" charset="0"/>
              </a:rPr>
              <a:t>Also very useful for XML documents</a:t>
            </a:r>
          </a:p>
          <a:p>
            <a:pPr lvl="1" eaLnBrk="1" hangingPunct="1"/>
            <a:r>
              <a:rPr lang="en-US" sz="3200" b="1">
                <a:solidFill>
                  <a:srgbClr val="00264D"/>
                </a:solidFill>
                <a:ea typeface="ＭＳ Ｐゴシック" charset="0"/>
              </a:rPr>
              <a:t>Query languages</a:t>
            </a:r>
            <a:r>
              <a:rPr lang="en-US" sz="3200">
                <a:ea typeface="ＭＳ Ｐゴシック" charset="0"/>
              </a:rPr>
              <a:t>: </a:t>
            </a:r>
            <a:r>
              <a:rPr lang="en-US" sz="3200">
                <a:ea typeface="ＭＳ Ｐゴシック" charset="0"/>
                <a:hlinkClick r:id="rId3"/>
              </a:rPr>
              <a:t>XQuery</a:t>
            </a:r>
            <a:r>
              <a:rPr lang="en-US" sz="3200">
                <a:ea typeface="ＭＳ Ｐゴシック" charset="0"/>
              </a:rPr>
              <a:t>, </a:t>
            </a:r>
            <a:r>
              <a:rPr lang="el-GR" sz="3200">
                <a:ea typeface="ＭＳ Ｐゴシック" charset="0"/>
              </a:rPr>
              <a:t>XQL, XML-QL</a:t>
            </a:r>
            <a:endParaRPr lang="en-US" sz="3200">
              <a:ea typeface="ＭＳ Ｐゴシック" charset="0"/>
            </a:endParaRPr>
          </a:p>
          <a:p>
            <a:pPr eaLnBrk="1" hangingPunct="1"/>
            <a:r>
              <a:rPr lang="en-US" sz="3200"/>
              <a:t>The central concept of XML query languages is a </a:t>
            </a:r>
            <a:r>
              <a:rPr lang="en-US" sz="3200" b="1">
                <a:solidFill>
                  <a:srgbClr val="00264D"/>
                </a:solidFill>
              </a:rPr>
              <a:t>path expression</a:t>
            </a:r>
            <a:r>
              <a:rPr lang="en-US" sz="3200">
                <a:solidFill>
                  <a:srgbClr val="00264D"/>
                </a:solidFill>
              </a:rPr>
              <a:t> </a:t>
            </a:r>
            <a:endParaRPr lang="en-GB" sz="3200">
              <a:solidFill>
                <a:srgbClr val="00264D"/>
              </a:solidFill>
            </a:endParaRPr>
          </a:p>
          <a:p>
            <a:pPr lvl="1" eaLnBrk="1" hangingPunct="1"/>
            <a:r>
              <a:rPr lang="en-GB" sz="3200">
                <a:ea typeface="ＭＳ Ｐゴシック" charset="0"/>
              </a:rPr>
              <a:t>Specifies how a node or set of nodes, in the tree representation, can be reached</a:t>
            </a:r>
          </a:p>
          <a:p>
            <a:pPr eaLnBrk="1" hangingPunct="1"/>
            <a:r>
              <a:rPr lang="en-GB" sz="3600"/>
              <a:t>Useful for extracting data from XML</a:t>
            </a:r>
            <a:endParaRPr lang="en-US" sz="3600">
              <a:ea typeface="ＭＳ Ｐゴシック" charset="0"/>
            </a:endParaRPr>
          </a:p>
          <a:p>
            <a:pPr eaLnBrk="1" hangingPunct="1">
              <a:buFont typeface="Wingdings" charset="0"/>
              <a:buNone/>
            </a:pPr>
            <a:endParaRPr lang="el-GR" sz="3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apsules">
  <a:themeElements>
    <a:clrScheme name="Custom 38">
      <a:dk1>
        <a:srgbClr val="003366"/>
      </a:dk1>
      <a:lt1>
        <a:srgbClr val="FFFFFF"/>
      </a:lt1>
      <a:dk2>
        <a:srgbClr val="006666"/>
      </a:dk2>
      <a:lt2>
        <a:srgbClr val="666699"/>
      </a:lt2>
      <a:accent1>
        <a:srgbClr val="0000FF"/>
      </a:accent1>
      <a:accent2>
        <a:srgbClr val="99CC99"/>
      </a:accent2>
      <a:accent3>
        <a:srgbClr val="FFFFFF"/>
      </a:accent3>
      <a:accent4>
        <a:srgbClr val="002A56"/>
      </a:accent4>
      <a:accent5>
        <a:srgbClr val="ADE2E2"/>
      </a:accent5>
      <a:accent6>
        <a:srgbClr val="8AB98A"/>
      </a:accent6>
      <a:hlink>
        <a:srgbClr val="003366"/>
      </a:hlink>
      <a:folHlink>
        <a:srgbClr val="0000FF"/>
      </a:folHlink>
    </a:clrScheme>
    <a:fontScheme name="Capsule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apsule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Capsules</Template>
  <TotalTime>10034</TotalTime>
  <Words>2224</Words>
  <Application>Microsoft Macintosh PowerPoint</Application>
  <PresentationFormat>On-screen Show (4:3)</PresentationFormat>
  <Paragraphs>499</Paragraphs>
  <Slides>51</Slides>
  <Notes>44</Notes>
  <HiddenSlides>12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Wingdings</vt:lpstr>
      <vt:lpstr>Capsules</vt:lpstr>
      <vt:lpstr>Structured Web Documents in XML (b)  </vt:lpstr>
      <vt:lpstr>Outline</vt:lpstr>
      <vt:lpstr>What’s a Namespace?</vt:lpstr>
      <vt:lpstr>Namespaces</vt:lpstr>
      <vt:lpstr>URLs, URNs, URIs, …</vt:lpstr>
      <vt:lpstr>An Example</vt:lpstr>
      <vt:lpstr>Namespace Declarations</vt:lpstr>
      <vt:lpstr>Outline</vt:lpstr>
      <vt:lpstr>Addressing &amp; Querying XML Documents </vt:lpstr>
      <vt:lpstr>XPath</vt:lpstr>
      <vt:lpstr>Types of Path Expressions</vt:lpstr>
      <vt:lpstr>An XML Example</vt:lpstr>
      <vt:lpstr>Tree Representation</vt:lpstr>
      <vt:lpstr>Examples of Path Expressions in XPath</vt:lpstr>
      <vt:lpstr>Examples of Path Expressions in XPath</vt:lpstr>
      <vt:lpstr>Tree Representation of Query 4</vt:lpstr>
      <vt:lpstr>Examples of Path Expressions in XPath</vt:lpstr>
      <vt:lpstr>Tree Representation of Query 5</vt:lpstr>
      <vt:lpstr>Examples of Path Expressions in XPath</vt:lpstr>
      <vt:lpstr>Working with XML in Python</vt:lpstr>
      <vt:lpstr>General Form of Path Expressions</vt:lpstr>
      <vt:lpstr>General Form of Path Expressions</vt:lpstr>
      <vt:lpstr>General Form of Path Expressions</vt:lpstr>
      <vt:lpstr>General Form of Path Expressions</vt:lpstr>
      <vt:lpstr>Outline</vt:lpstr>
      <vt:lpstr>Displaying XML Documents</vt:lpstr>
      <vt:lpstr>Style Sheets</vt:lpstr>
      <vt:lpstr>XSL Transformations (XSLT) </vt:lpstr>
      <vt:lpstr>XSLT Use Cases</vt:lpstr>
      <vt:lpstr>XSLT Transformation into HTML </vt:lpstr>
      <vt:lpstr>Style Sheet Output</vt:lpstr>
      <vt:lpstr>Observations About XSLT</vt:lpstr>
      <vt:lpstr>A Template</vt:lpstr>
      <vt:lpstr>Auxiliary Templates</vt:lpstr>
      <vt:lpstr>Example of an Auxiliary Template</vt:lpstr>
      <vt:lpstr>Example of an Auxiliary Template</vt:lpstr>
      <vt:lpstr>Example of an Auxiliary Template</vt:lpstr>
      <vt:lpstr>Multiple Authors Output</vt:lpstr>
      <vt:lpstr>Explanation of the Example</vt:lpstr>
      <vt:lpstr>Explanation of the Example</vt:lpstr>
      <vt:lpstr>Processing XML Attributes </vt:lpstr>
      <vt:lpstr>Processing XML Attributes</vt:lpstr>
      <vt:lpstr>Transforming an XML Document to Another </vt:lpstr>
      <vt:lpstr>Transforming an XML Document to Another</vt:lpstr>
      <vt:lpstr>Transforming an XML Document to Another</vt:lpstr>
      <vt:lpstr>How to apply XSLT transforms</vt:lpstr>
      <vt:lpstr>An XSLT Web Service</vt:lpstr>
      <vt:lpstr>CD Catalog example</vt:lpstr>
      <vt:lpstr>Viewing an XML file in a Browser</vt:lpstr>
      <vt:lpstr>XML Summary</vt:lpstr>
      <vt:lpstr>Comments for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Discussion of Some Intuitions of Defeasible Reasoning</dc:title>
  <dc:creator>ics</dc:creator>
  <cp:lastModifiedBy>Tim Finin</cp:lastModifiedBy>
  <cp:revision>160</cp:revision>
  <cp:lastPrinted>2019-09-11T17:06:13Z</cp:lastPrinted>
  <dcterms:created xsi:type="dcterms:W3CDTF">2009-02-02T21:23:45Z</dcterms:created>
  <dcterms:modified xsi:type="dcterms:W3CDTF">2019-09-11T17:12:51Z</dcterms:modified>
</cp:coreProperties>
</file>

<file path=docProps/thumbnail.jpeg>
</file>